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8" r:id="rId3"/>
    <p:sldId id="394" r:id="rId4"/>
    <p:sldId id="261" r:id="rId5"/>
    <p:sldId id="347" r:id="rId6"/>
    <p:sldId id="349" r:id="rId7"/>
    <p:sldId id="355" r:id="rId8"/>
    <p:sldId id="356" r:id="rId9"/>
    <p:sldId id="371" r:id="rId10"/>
    <p:sldId id="372" r:id="rId11"/>
    <p:sldId id="373" r:id="rId12"/>
    <p:sldId id="359" r:id="rId13"/>
    <p:sldId id="357" r:id="rId14"/>
    <p:sldId id="358" r:id="rId15"/>
    <p:sldId id="395" r:id="rId16"/>
    <p:sldId id="350" r:id="rId17"/>
    <p:sldId id="360" r:id="rId18"/>
    <p:sldId id="374" r:id="rId19"/>
    <p:sldId id="375" r:id="rId20"/>
    <p:sldId id="376" r:id="rId21"/>
    <p:sldId id="377" r:id="rId22"/>
    <p:sldId id="378" r:id="rId23"/>
    <p:sldId id="396" r:id="rId24"/>
    <p:sldId id="365" r:id="rId25"/>
    <p:sldId id="348" r:id="rId26"/>
    <p:sldId id="379" r:id="rId27"/>
    <p:sldId id="380" r:id="rId28"/>
    <p:sldId id="370" r:id="rId29"/>
    <p:sldId id="381" r:id="rId30"/>
    <p:sldId id="382" r:id="rId31"/>
    <p:sldId id="399" r:id="rId32"/>
    <p:sldId id="383" r:id="rId33"/>
    <p:sldId id="384" r:id="rId34"/>
    <p:sldId id="385" r:id="rId35"/>
    <p:sldId id="387" r:id="rId36"/>
    <p:sldId id="390" r:id="rId37"/>
    <p:sldId id="388" r:id="rId38"/>
    <p:sldId id="386" r:id="rId39"/>
    <p:sldId id="389" r:id="rId40"/>
    <p:sldId id="391" r:id="rId41"/>
    <p:sldId id="392" r:id="rId42"/>
    <p:sldId id="398" r:id="rId43"/>
    <p:sldId id="400" r:id="rId44"/>
    <p:sldId id="401" r:id="rId45"/>
    <p:sldId id="402" r:id="rId46"/>
    <p:sldId id="403" r:id="rId47"/>
    <p:sldId id="404" r:id="rId48"/>
    <p:sldId id="405" r:id="rId49"/>
  </p:sldIdLst>
  <p:sldSz cx="9144000" cy="6858000" type="screen4x3"/>
  <p:notesSz cx="10234613" cy="7104063"/>
  <p:custDataLst>
    <p:tags r:id="rId5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0000"/>
    <a:srgbClr val="00B0F0"/>
    <a:srgbClr val="00B050"/>
    <a:srgbClr val="FFFF00"/>
    <a:srgbClr val="92D050"/>
    <a:srgbClr val="A50021"/>
    <a:srgbClr val="000000"/>
    <a:srgbClr val="FF505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9" autoAdjust="0"/>
    <p:restoredTop sz="89242" autoAdjust="0"/>
  </p:normalViewPr>
  <p:slideViewPr>
    <p:cSldViewPr snapToGrid="0">
      <p:cViewPr>
        <p:scale>
          <a:sx n="60" d="100"/>
          <a:sy n="60" d="100"/>
        </p:scale>
        <p:origin x="-1608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2414"/>
    </p:cViewPr>
  </p:sorterViewPr>
  <p:notesViewPr>
    <p:cSldViewPr snapToGrid="0">
      <p:cViewPr varScale="1">
        <p:scale>
          <a:sx n="79" d="100"/>
          <a:sy n="79" d="100"/>
        </p:scale>
        <p:origin x="-2846" y="-72"/>
      </p:cViewPr>
      <p:guideLst>
        <p:guide orient="horz" pos="2238"/>
        <p:guide pos="322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436180" cy="35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0" tIns="46910" rIns="93820" bIns="4691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6074" y="1"/>
            <a:ext cx="4436178" cy="35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0" tIns="46910" rIns="93820" bIns="469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7114"/>
            <a:ext cx="4436180" cy="35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0" tIns="46910" rIns="93820" bIns="4691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6074" y="6747114"/>
            <a:ext cx="4436178" cy="35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0" tIns="46910" rIns="93820" bIns="469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76BB348-F6C7-4992-945C-3FF1726308A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5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436180" cy="35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4" tIns="49533" rIns="99064" bIns="49533" numCol="1" anchor="t" anchorCtr="0" compatLnSpc="1">
            <a:prstTxWarp prst="textNoShape">
              <a:avLst/>
            </a:prstTxWarp>
          </a:bodyPr>
          <a:lstStyle>
            <a:lvl1pPr algn="l" defTabSz="990321">
              <a:defRPr sz="13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6074" y="1"/>
            <a:ext cx="4436178" cy="35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4" tIns="49533" rIns="99064" bIns="49533" numCol="1" anchor="t" anchorCtr="0" compatLnSpc="1">
            <a:prstTxWarp prst="textNoShape">
              <a:avLst/>
            </a:prstTxWarp>
          </a:bodyPr>
          <a:lstStyle>
            <a:lvl1pPr algn="r" defTabSz="990321">
              <a:defRPr sz="13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51238" cy="2665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4642" y="3374682"/>
            <a:ext cx="8187690" cy="319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4" tIns="49533" rIns="99064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7114"/>
            <a:ext cx="4436180" cy="35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4" tIns="49533" rIns="99064" bIns="49533" numCol="1" anchor="b" anchorCtr="0" compatLnSpc="1">
            <a:prstTxWarp prst="textNoShape">
              <a:avLst/>
            </a:prstTxWarp>
          </a:bodyPr>
          <a:lstStyle>
            <a:lvl1pPr algn="l" defTabSz="990321">
              <a:defRPr sz="13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6074" y="6747114"/>
            <a:ext cx="4436178" cy="35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4" tIns="49533" rIns="99064" bIns="49533" numCol="1" anchor="b" anchorCtr="0" compatLnSpc="1">
            <a:prstTxWarp prst="textNoShape">
              <a:avLst/>
            </a:prstTxWarp>
          </a:bodyPr>
          <a:lstStyle>
            <a:lvl1pPr algn="r" defTabSz="990321">
              <a:defRPr sz="1300">
                <a:latin typeface="Times New Roman" pitchFamily="18" charset="0"/>
              </a:defRPr>
            </a:lvl1pPr>
          </a:lstStyle>
          <a:p>
            <a:fld id="{29EED8D7-730E-4CEE-9CDE-EA3807CB96D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020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8BF37-0E14-460A-8168-D5609891D7CD}" type="slidenum">
              <a:rPr lang="fr-FR"/>
              <a:pPr/>
              <a:t>1</a:t>
            </a:fld>
            <a:endParaRPr lang="fr-F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10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11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12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13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14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15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16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17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18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19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2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20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21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22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23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24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25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26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27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28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29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3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30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31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32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33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34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35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36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37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38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39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4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40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41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42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43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44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45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46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47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48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5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6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7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8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A8729-512A-40C8-B107-E7CD6815E4CA}" type="slidenum">
              <a:rPr lang="fr-FR"/>
              <a:pPr/>
              <a:t>9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75475" y="63373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9C1986-D87F-4BA9-9339-77D121E5EF9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2AD0B-807B-4A32-8D56-8E6404056FA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9970B-0579-4DE5-A303-7F18F8B2660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CAFA0-90DD-41A3-84F9-935B67F475D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3380A-EA45-4661-AA9A-F8C964B97BC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7385F-3237-4A3B-92AC-E87E7EF5829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FD49E-3857-4C82-8494-A55FB1B4F86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13F8F-55E0-40FF-9CC5-B53BFB2778F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4BB5A-C849-4E54-B70D-77256F5710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32A76-41B0-4D99-AF4A-84E2CA32844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98DDB-D9C0-4CA2-AF67-86936DB94CF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B952CCD3-F00B-49F3-A0CB-AE187A9C9C05}" type="slidenum">
              <a:rPr lang="fr-FR"/>
              <a:pPr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wmf"/><Relationship Id="rId2" Type="http://schemas.openxmlformats.org/officeDocument/2006/relationships/tags" Target="../tags/tag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3.wmf"/><Relationship Id="rId5" Type="http://schemas.openxmlformats.org/officeDocument/2006/relationships/image" Target="../media/image20.jpeg"/><Relationship Id="rId10" Type="http://schemas.openxmlformats.org/officeDocument/2006/relationships/oleObject" Target="../embeddings/oleObject3.bin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9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wmf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9.bin"/><Relationship Id="rId2" Type="http://schemas.openxmlformats.org/officeDocument/2006/relationships/tags" Target="../tags/tag20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0.jpeg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25.wmf"/><Relationship Id="rId1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wmf"/><Relationship Id="rId2" Type="http://schemas.openxmlformats.org/officeDocument/2006/relationships/tags" Target="../tags/tag2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wmf"/><Relationship Id="rId2" Type="http://schemas.openxmlformats.org/officeDocument/2006/relationships/tags" Target="../tags/tag2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6.wmf"/><Relationship Id="rId5" Type="http://schemas.openxmlformats.org/officeDocument/2006/relationships/image" Target="../media/image10.jpeg"/><Relationship Id="rId10" Type="http://schemas.openxmlformats.org/officeDocument/2006/relationships/oleObject" Target="../embeddings/oleObject14.bin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6.bin"/><Relationship Id="rId2" Type="http://schemas.openxmlformats.org/officeDocument/2006/relationships/tags" Target="../tags/tag3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9.wmf"/><Relationship Id="rId4" Type="http://schemas.openxmlformats.org/officeDocument/2006/relationships/notesSlide" Target="../notesSlides/notesSlide29.xml"/><Relationship Id="rId9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9.bin"/><Relationship Id="rId2" Type="http://schemas.openxmlformats.org/officeDocument/2006/relationships/tags" Target="../tags/tag3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22.bin"/><Relationship Id="rId2" Type="http://schemas.openxmlformats.org/officeDocument/2006/relationships/tags" Target="../tags/tag3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24.bin"/><Relationship Id="rId2" Type="http://schemas.openxmlformats.org/officeDocument/2006/relationships/tags" Target="../tags/tag3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26.bin"/><Relationship Id="rId2" Type="http://schemas.openxmlformats.org/officeDocument/2006/relationships/tags" Target="../tags/tag3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11" Type="http://schemas.openxmlformats.org/officeDocument/2006/relationships/image" Target="../media/image47.jpe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51.wmf"/><Relationship Id="rId4" Type="http://schemas.openxmlformats.org/officeDocument/2006/relationships/notesSlide" Target="../notesSlides/notesSlide36.xml"/><Relationship Id="rId9" Type="http://schemas.openxmlformats.org/officeDocument/2006/relationships/oleObject" Target="../embeddings/oleObject2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47.jpeg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5.wmf"/><Relationship Id="rId2" Type="http://schemas.openxmlformats.org/officeDocument/2006/relationships/tags" Target="../tags/tag3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54.wmf"/><Relationship Id="rId4" Type="http://schemas.openxmlformats.org/officeDocument/2006/relationships/notesSlide" Target="../notesSlides/notesSlide37.xml"/><Relationship Id="rId9" Type="http://schemas.openxmlformats.org/officeDocument/2006/relationships/oleObject" Target="../embeddings/oleObject3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32.bin"/><Relationship Id="rId2" Type="http://schemas.openxmlformats.org/officeDocument/2006/relationships/tags" Target="../tags/tag3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png"/><Relationship Id="rId5" Type="http://schemas.openxmlformats.org/officeDocument/2006/relationships/image" Target="../media/image47.jpe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61.wmf"/><Relationship Id="rId2" Type="http://schemas.openxmlformats.org/officeDocument/2006/relationships/tags" Target="../tags/tag4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60.wmf"/><Relationship Id="rId4" Type="http://schemas.openxmlformats.org/officeDocument/2006/relationships/notesSlide" Target="../notesSlides/notesSlide39.xml"/><Relationship Id="rId9" Type="http://schemas.openxmlformats.org/officeDocument/2006/relationships/oleObject" Target="../embeddings/oleObject3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2.wmf"/><Relationship Id="rId2" Type="http://schemas.openxmlformats.org/officeDocument/2006/relationships/tags" Target="../tags/tag4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64.wmf"/><Relationship Id="rId5" Type="http://schemas.openxmlformats.org/officeDocument/2006/relationships/image" Target="../media/image47.jpeg"/><Relationship Id="rId10" Type="http://schemas.openxmlformats.org/officeDocument/2006/relationships/oleObject" Target="../embeddings/oleObject39.bin"/><Relationship Id="rId4" Type="http://schemas.openxmlformats.org/officeDocument/2006/relationships/notesSlide" Target="../notesSlides/notesSlide40.xml"/><Relationship Id="rId9" Type="http://schemas.openxmlformats.org/officeDocument/2006/relationships/image" Target="../media/image63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5.wmf"/><Relationship Id="rId2" Type="http://schemas.openxmlformats.org/officeDocument/2006/relationships/tags" Target="../tags/tag4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7.jpeg"/><Relationship Id="rId4" Type="http://schemas.openxmlformats.org/officeDocument/2006/relationships/notesSlide" Target="../notesSlides/notesSlide41.xml"/><Relationship Id="rId9" Type="http://schemas.openxmlformats.org/officeDocument/2006/relationships/image" Target="../media/image66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43.bin"/><Relationship Id="rId2" Type="http://schemas.openxmlformats.org/officeDocument/2006/relationships/tags" Target="../tags/tag4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69.wmf"/><Relationship Id="rId4" Type="http://schemas.openxmlformats.org/officeDocument/2006/relationships/notesSlide" Target="../notesSlides/notesSlide43.xml"/><Relationship Id="rId9" Type="http://schemas.openxmlformats.org/officeDocument/2006/relationships/oleObject" Target="../embeddings/oleObject4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0.wmf"/><Relationship Id="rId2" Type="http://schemas.openxmlformats.org/officeDocument/2006/relationships/tags" Target="../tags/tag45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72.wmf"/><Relationship Id="rId5" Type="http://schemas.openxmlformats.org/officeDocument/2006/relationships/image" Target="../media/image73.jpeg"/><Relationship Id="rId10" Type="http://schemas.openxmlformats.org/officeDocument/2006/relationships/oleObject" Target="../embeddings/oleObject47.bin"/><Relationship Id="rId4" Type="http://schemas.openxmlformats.org/officeDocument/2006/relationships/notesSlide" Target="../notesSlides/notesSlide44.xml"/><Relationship Id="rId9" Type="http://schemas.openxmlformats.org/officeDocument/2006/relationships/image" Target="../media/image71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4.wmf"/><Relationship Id="rId2" Type="http://schemas.openxmlformats.org/officeDocument/2006/relationships/tags" Target="../tags/tag4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73.jpeg"/><Relationship Id="rId4" Type="http://schemas.openxmlformats.org/officeDocument/2006/relationships/notesSlide" Target="../notesSlides/notesSlide45.xml"/><Relationship Id="rId9" Type="http://schemas.openxmlformats.org/officeDocument/2006/relationships/image" Target="../media/image75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6.wmf"/><Relationship Id="rId2" Type="http://schemas.openxmlformats.org/officeDocument/2006/relationships/tags" Target="../tags/tag4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73.jpeg"/><Relationship Id="rId4" Type="http://schemas.openxmlformats.org/officeDocument/2006/relationships/notesSlide" Target="../notesSlides/notesSlide46.xml"/><Relationship Id="rId9" Type="http://schemas.openxmlformats.org/officeDocument/2006/relationships/image" Target="../media/image77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53.bin"/><Relationship Id="rId2" Type="http://schemas.openxmlformats.org/officeDocument/2006/relationships/tags" Target="../tags/tag4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52.bin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0.wmf"/><Relationship Id="rId2" Type="http://schemas.openxmlformats.org/officeDocument/2006/relationships/tags" Target="../tags/tag49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73.jpeg"/><Relationship Id="rId4" Type="http://schemas.openxmlformats.org/officeDocument/2006/relationships/notesSlide" Target="../notesSlides/notesSlide48.xml"/><Relationship Id="rId9" Type="http://schemas.openxmlformats.org/officeDocument/2006/relationships/image" Target="../media/image8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97AE98C-7293-477D-BFA0-BE3055D2ECB8}" type="slidenum">
              <a:rPr lang="fr-FR"/>
              <a:pPr/>
              <a:t>1</a:t>
            </a:fld>
            <a:endParaRPr lang="fr-FR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1207" y="541283"/>
            <a:ext cx="8201526" cy="1828800"/>
          </a:xfrm>
        </p:spPr>
        <p:txBody>
          <a:bodyPr/>
          <a:lstStyle/>
          <a:p>
            <a:r>
              <a:rPr lang="fr-FR" sz="6000" dirty="0"/>
              <a:t>Mécanique </a:t>
            </a:r>
            <a:r>
              <a:rPr lang="fr-FR" sz="6000" dirty="0" smtClean="0"/>
              <a:t>non linéaire</a:t>
            </a:r>
            <a:br>
              <a:rPr lang="fr-FR" sz="6000" dirty="0" smtClean="0"/>
            </a:br>
            <a:r>
              <a:rPr lang="fr-FR" sz="6000" dirty="0" smtClean="0"/>
              <a:t>Eléments d’instabilité des structures </a:t>
            </a:r>
            <a:endParaRPr lang="fr-FR" sz="6000" dirty="0"/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1003299" y="4096124"/>
            <a:ext cx="71183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fr-FR" sz="4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maya@mmaya.fr</a:t>
            </a:r>
            <a:endParaRPr lang="fr-FR" sz="44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91231" y="3150315"/>
            <a:ext cx="394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Michel MAYA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" y="5264150"/>
            <a:ext cx="76771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10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Equilibre et stabilité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0" name="Picture 2" descr="C:\Users\MAYA Michel\Downloads\19-12-Instabilité - nouveau cours\Volume 06\Lecon 03\Figures\jpg\L63fig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1"/>
          <a:stretch/>
        </p:blipFill>
        <p:spPr bwMode="auto">
          <a:xfrm>
            <a:off x="425007" y="927139"/>
            <a:ext cx="8165206" cy="540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5893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11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Equilibre et stabilité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4" name="Picture 2" descr="C:\Users\MAYA Michel\Downloads\19-12-Instabilité - nouveau cours\Volume 06\Lecon 03\Figures\jpg\L63fig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7" b="4601"/>
          <a:stretch/>
        </p:blipFill>
        <p:spPr bwMode="auto">
          <a:xfrm>
            <a:off x="0" y="849693"/>
            <a:ext cx="5254580" cy="60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YA Michel\Downloads\19-12-Instabilité - nouveau cours\Volume 06\Lecon 03\Figures\jpg\L63fig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2" r="21526" b="4405"/>
          <a:stretch/>
        </p:blipFill>
        <p:spPr bwMode="auto">
          <a:xfrm>
            <a:off x="6143221" y="849692"/>
            <a:ext cx="3000779" cy="60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7519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12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Equilibre et stabilité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4969693" y="2482548"/>
            <a:ext cx="39424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Conflit d’instabilité</a:t>
            </a:r>
          </a:p>
          <a:p>
            <a:endParaRPr lang="fr-FR" sz="3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Flambement</a:t>
            </a:r>
          </a:p>
          <a:p>
            <a:pPr marL="571500" indent="-571500">
              <a:buFont typeface="Arial" charset="0"/>
              <a:buChar char="•"/>
            </a:pPr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Voilement </a:t>
            </a:r>
          </a:p>
        </p:txBody>
      </p:sp>
      <p:pic>
        <p:nvPicPr>
          <p:cNvPr id="6496258" name="Picture 2" descr="C:\Users\MAYA Michel\Downloads\19-12-Instabilité - nouveau cours\Volume 06\Lecon 01\Figures\jpg\L61fig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5"/>
          <a:stretch/>
        </p:blipFill>
        <p:spPr bwMode="auto">
          <a:xfrm>
            <a:off x="-1" y="781049"/>
            <a:ext cx="4443211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9886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13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Equilibre et stabilité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1339403" y="6156121"/>
            <a:ext cx="6413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Voilement d’une âme de poutre</a:t>
            </a:r>
          </a:p>
        </p:txBody>
      </p:sp>
      <p:pic>
        <p:nvPicPr>
          <p:cNvPr id="6497282" name="Picture 2" descr="C:\Users\MAYA Michel\Downloads\19-12-Instabilité - nouveau cours\Volume 06\Diapos Générales\0060_00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0" y="742862"/>
            <a:ext cx="8332630" cy="550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9886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14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Equilibre et stabilité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2600757" y="6263200"/>
            <a:ext cx="394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Déversement</a:t>
            </a:r>
          </a:p>
        </p:txBody>
      </p:sp>
      <p:pic>
        <p:nvPicPr>
          <p:cNvPr id="6498306" name="Picture 2" descr="C:\Users\MAYA Michel\Downloads\19-12-Instabilité - nouveau cours\Volume 06\Diapos Générales\0060_00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9" y="734096"/>
            <a:ext cx="8333808" cy="553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E:\ecole\www\Cours\rentree\rentree 2007\Charpente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9" y="725588"/>
            <a:ext cx="8349503" cy="56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E:\ecole\www\Cours\rentree\rentree 2007\imm014_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6" y="703640"/>
            <a:ext cx="8556735" cy="570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9886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15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Sommaire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0359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0361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-1" y="1155113"/>
            <a:ext cx="91439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>
              <a:buFont typeface="Arial" pitchFamily="34" charset="0"/>
              <a:buChar char="•"/>
            </a:pPr>
            <a:r>
              <a:rPr lang="fr-FR" sz="6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Equilibre et stabilité</a:t>
            </a:r>
          </a:p>
          <a:p>
            <a:pPr marL="857250" indent="-857250" algn="l">
              <a:buFont typeface="Arial" pitchFamily="34" charset="0"/>
              <a:buChar char="•"/>
            </a:pPr>
            <a:r>
              <a:rPr lang="fr-FR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analytique</a:t>
            </a:r>
          </a:p>
          <a:p>
            <a:pPr marL="857250" indent="-857250" algn="l">
              <a:buFont typeface="Arial" pitchFamily="34" charset="0"/>
              <a:buChar char="•"/>
            </a:pPr>
            <a:r>
              <a:rPr lang="fr-FR" sz="6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énergétique</a:t>
            </a:r>
            <a:endParaRPr lang="fr-FR" sz="4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r>
              <a:rPr lang="fr-FR" sz="4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de Rayleigh</a:t>
            </a:r>
          </a:p>
          <a:p>
            <a:pPr marL="857250" indent="-857250" algn="l">
              <a:buFont typeface="Courier New" panose="02070309020205020404" pitchFamily="49" charset="0"/>
              <a:buChar char="o"/>
            </a:pPr>
            <a:r>
              <a:rPr lang="fr-FR" sz="4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de Rayleigh Ritz</a:t>
            </a:r>
            <a:endParaRPr lang="fr-FR" sz="4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647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16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analytique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0" y="1442441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Cette méthode est basée sur l’écriture des équations différentielles associées à la structure dans son état déformé.</a:t>
            </a:r>
          </a:p>
          <a:p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 permet d’obtenir des solutions « exactes » c’est-à-dire très proches de la réalité sous réserve que la modélisation soit proche de la réalité.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327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17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analytique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3220867" y="1383243"/>
            <a:ext cx="55955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 du poteau d’Euler</a:t>
            </a:r>
          </a:p>
          <a:p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Poteau bi-</a:t>
            </a:r>
            <a:r>
              <a:rPr lang="fr-FR" sz="36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rotulé</a:t>
            </a:r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(avec rotule glissante)</a:t>
            </a:r>
          </a:p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Sollicité en compression</a:t>
            </a:r>
          </a:p>
          <a:p>
            <a:endParaRPr lang="fr-FR" sz="3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Longueur totale : l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Flèche : y(x)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0" y="881063"/>
            <a:ext cx="2949261" cy="5997158"/>
            <a:chOff x="0" y="881063"/>
            <a:chExt cx="2949261" cy="5997158"/>
          </a:xfrm>
        </p:grpSpPr>
        <p:pic>
          <p:nvPicPr>
            <p:cNvPr id="4098" name="Picture 2" descr="C:\Users\MAYA Michel\Downloads\19-12-Instabilité - nouveau cours\Volume 06\Lecon 03\Figures\jpg\L63fig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2" r="32776" b="19976"/>
            <a:stretch/>
          </p:blipFill>
          <p:spPr bwMode="auto">
            <a:xfrm>
              <a:off x="0" y="881063"/>
              <a:ext cx="2949261" cy="5997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2550017" y="3504882"/>
              <a:ext cx="399244" cy="204233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4" name="Connecteur droit avec flèche 3"/>
            <p:cNvCxnSpPr/>
            <p:nvPr/>
          </p:nvCxnSpPr>
          <p:spPr bwMode="auto">
            <a:xfrm flipH="1">
              <a:off x="1856096" y="3138985"/>
              <a:ext cx="47084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" name="Connecteur droit 5"/>
            <p:cNvCxnSpPr/>
            <p:nvPr/>
          </p:nvCxnSpPr>
          <p:spPr bwMode="auto">
            <a:xfrm flipH="1">
              <a:off x="948519" y="3138985"/>
              <a:ext cx="90757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ZoneTexte 6"/>
            <p:cNvSpPr txBox="1"/>
            <p:nvPr/>
          </p:nvSpPr>
          <p:spPr>
            <a:xfrm>
              <a:off x="900752" y="2790966"/>
              <a:ext cx="832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y(x)</a:t>
              </a:r>
              <a:endPara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32127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18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analytique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3220867" y="1151227"/>
            <a:ext cx="559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 de flexion:</a:t>
            </a:r>
          </a:p>
          <a:p>
            <a:endParaRPr lang="fr-FR" sz="3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0" y="881063"/>
            <a:ext cx="2949261" cy="5997158"/>
            <a:chOff x="0" y="881063"/>
            <a:chExt cx="2949261" cy="5997158"/>
          </a:xfrm>
        </p:grpSpPr>
        <p:pic>
          <p:nvPicPr>
            <p:cNvPr id="4098" name="Picture 2" descr="C:\Users\MAYA Michel\Downloads\19-12-Instabilité - nouveau cours\Volume 06\Lecon 03\Figures\jpg\L63fig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2" r="32776" b="19976"/>
            <a:stretch/>
          </p:blipFill>
          <p:spPr bwMode="auto">
            <a:xfrm>
              <a:off x="0" y="881063"/>
              <a:ext cx="2949261" cy="5997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2550017" y="3504882"/>
              <a:ext cx="399244" cy="204233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4" name="Connecteur droit avec flèche 3"/>
            <p:cNvCxnSpPr/>
            <p:nvPr/>
          </p:nvCxnSpPr>
          <p:spPr bwMode="auto">
            <a:xfrm flipH="1">
              <a:off x="1856096" y="3138985"/>
              <a:ext cx="47084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" name="Connecteur droit 5"/>
            <p:cNvCxnSpPr/>
            <p:nvPr/>
          </p:nvCxnSpPr>
          <p:spPr bwMode="auto">
            <a:xfrm flipH="1">
              <a:off x="948519" y="3138985"/>
              <a:ext cx="90757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ZoneTexte 6"/>
            <p:cNvSpPr txBox="1"/>
            <p:nvPr/>
          </p:nvSpPr>
          <p:spPr>
            <a:xfrm>
              <a:off x="900752" y="2790966"/>
              <a:ext cx="832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y(x)</a:t>
              </a:r>
              <a:endPara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14193"/>
              </p:ext>
            </p:extLst>
          </p:nvPr>
        </p:nvGraphicFramePr>
        <p:xfrm>
          <a:off x="5011002" y="1912956"/>
          <a:ext cx="2365160" cy="776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r:id="rId6" imgW="609336" imgH="203112" progId="Equation.3">
                  <p:embed/>
                </p:oleObj>
              </mc:Choice>
              <mc:Fallback>
                <p:oleObj r:id="rId6" imgW="609336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002" y="1912956"/>
                        <a:ext cx="2365160" cy="776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3373267" y="3006833"/>
            <a:ext cx="559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 différentielle:</a:t>
            </a:r>
          </a:p>
          <a:p>
            <a:endParaRPr lang="fr-FR" sz="3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73565"/>
              </p:ext>
            </p:extLst>
          </p:nvPr>
        </p:nvGraphicFramePr>
        <p:xfrm>
          <a:off x="4299045" y="3735744"/>
          <a:ext cx="4031365" cy="1313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r:id="rId8" imgW="1282700" imgH="419100" progId="Equation.3">
                  <p:embed/>
                </p:oleObj>
              </mc:Choice>
              <mc:Fallback>
                <p:oleObj r:id="rId8" imgW="12827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9045" y="3735744"/>
                        <a:ext cx="4031365" cy="13139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093281"/>
              </p:ext>
            </p:extLst>
          </p:nvPr>
        </p:nvGraphicFramePr>
        <p:xfrm>
          <a:off x="4967792" y="5268038"/>
          <a:ext cx="2702257" cy="139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r:id="rId10" imgW="889000" imgH="457200" progId="Equation.3">
                  <p:embed/>
                </p:oleObj>
              </mc:Choice>
              <mc:Fallback>
                <p:oleObj r:id="rId10" imgW="8890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792" y="5268038"/>
                        <a:ext cx="2702257" cy="1394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85574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19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analytique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3220867" y="787550"/>
            <a:ext cx="559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0" y="881063"/>
            <a:ext cx="2949261" cy="5997158"/>
            <a:chOff x="0" y="881063"/>
            <a:chExt cx="2949261" cy="5997158"/>
          </a:xfrm>
        </p:grpSpPr>
        <p:pic>
          <p:nvPicPr>
            <p:cNvPr id="4098" name="Picture 2" descr="C:\Users\MAYA Michel\Downloads\19-12-Instabilité - nouveau cours\Volume 06\Lecon 03\Figures\jpg\L63fig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2" r="32776" b="19976"/>
            <a:stretch/>
          </p:blipFill>
          <p:spPr bwMode="auto">
            <a:xfrm>
              <a:off x="0" y="881063"/>
              <a:ext cx="2949261" cy="5997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2550017" y="3504882"/>
              <a:ext cx="399244" cy="204233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4" name="Connecteur droit avec flèche 3"/>
            <p:cNvCxnSpPr/>
            <p:nvPr/>
          </p:nvCxnSpPr>
          <p:spPr bwMode="auto">
            <a:xfrm flipH="1">
              <a:off x="1856096" y="3138985"/>
              <a:ext cx="47084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" name="Connecteur droit 5"/>
            <p:cNvCxnSpPr/>
            <p:nvPr/>
          </p:nvCxnSpPr>
          <p:spPr bwMode="auto">
            <a:xfrm flipH="1">
              <a:off x="948519" y="3138985"/>
              <a:ext cx="90757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ZoneTexte 6"/>
            <p:cNvSpPr txBox="1"/>
            <p:nvPr/>
          </p:nvSpPr>
          <p:spPr>
            <a:xfrm>
              <a:off x="900752" y="2790966"/>
              <a:ext cx="832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y(x)</a:t>
              </a:r>
              <a:endPara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016778"/>
              </p:ext>
            </p:extLst>
          </p:nvPr>
        </p:nvGraphicFramePr>
        <p:xfrm>
          <a:off x="2905702" y="1951616"/>
          <a:ext cx="4290917" cy="648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r:id="rId6" imgW="1320227" imgH="203112" progId="Equation.3">
                  <p:embed/>
                </p:oleObj>
              </mc:Choice>
              <mc:Fallback>
                <p:oleObj r:id="rId6" imgW="1320227" imgH="203112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702" y="1951616"/>
                        <a:ext cx="4290917" cy="648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2949260" y="3085466"/>
            <a:ext cx="6194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 aux limites </a:t>
            </a:r>
            <a:r>
              <a:rPr lang="fr-FR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ciném</a:t>
            </a:r>
            <a:r>
              <a:rPr lang="fr-FR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atiques</a:t>
            </a:r>
            <a:endParaRPr lang="fr-FR" sz="3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416956"/>
              </p:ext>
            </p:extLst>
          </p:nvPr>
        </p:nvGraphicFramePr>
        <p:xfrm>
          <a:off x="3350518" y="4016120"/>
          <a:ext cx="5336279" cy="130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r:id="rId8" imgW="2057792" imgH="568821" progId="Equation.3">
                  <p:embed/>
                </p:oleObj>
              </mc:Choice>
              <mc:Fallback>
                <p:oleObj r:id="rId8" imgW="2057792" imgH="56882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0518" y="4016120"/>
                        <a:ext cx="5336279" cy="1303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85" y="3907291"/>
            <a:ext cx="3451391" cy="156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03432"/>
              </p:ext>
            </p:extLst>
          </p:nvPr>
        </p:nvGraphicFramePr>
        <p:xfrm>
          <a:off x="3343701" y="4012441"/>
          <a:ext cx="5336276" cy="130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r:id="rId11" imgW="2051926" imgH="567199" progId="Equation.3">
                  <p:embed/>
                </p:oleObj>
              </mc:Choice>
              <mc:Fallback>
                <p:oleObj r:id="rId11" imgW="2051926" imgH="56719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701" y="4012441"/>
                        <a:ext cx="5336276" cy="1303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193914"/>
              </p:ext>
            </p:extLst>
          </p:nvPr>
        </p:nvGraphicFramePr>
        <p:xfrm>
          <a:off x="3394379" y="5773003"/>
          <a:ext cx="1725695" cy="71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r:id="rId13" imgW="482391" imgH="203112" progId="Equation.3">
                  <p:embed/>
                </p:oleObj>
              </mc:Choice>
              <mc:Fallback>
                <p:oleObj r:id="rId13" imgW="482391" imgH="203112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379" y="5773003"/>
                        <a:ext cx="1725695" cy="7105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537403"/>
              </p:ext>
            </p:extLst>
          </p:nvPr>
        </p:nvGraphicFramePr>
        <p:xfrm>
          <a:off x="5882184" y="5514528"/>
          <a:ext cx="2758677" cy="1213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r:id="rId15" imgW="952087" imgH="418918" progId="Equation.3">
                  <p:embed/>
                </p:oleObj>
              </mc:Choice>
              <mc:Fallback>
                <p:oleObj r:id="rId15" imgW="952087" imgH="418918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2184" y="5514528"/>
                        <a:ext cx="2758677" cy="1213818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545404"/>
              </p:ext>
            </p:extLst>
          </p:nvPr>
        </p:nvGraphicFramePr>
        <p:xfrm>
          <a:off x="7533564" y="1711507"/>
          <a:ext cx="1501254" cy="1161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" r:id="rId17" imgW="507960" imgH="393480" progId="Equation.3">
                  <p:embed/>
                </p:oleObj>
              </mc:Choice>
              <mc:Fallback>
                <p:oleObj r:id="rId17" imgW="507960" imgH="3934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3564" y="1711507"/>
                        <a:ext cx="1501254" cy="11613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85574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2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Préambule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0359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0361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-1" y="1155113"/>
            <a:ext cx="914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cours est largement inspiré du cours de l’ESDEP diffusé par l’APK</a:t>
            </a:r>
            <a:endParaRPr lang="fr-FR" sz="6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3" y="5040861"/>
            <a:ext cx="76771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20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analytique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3" name="Picture 1" descr="C:\Users\MAYA Michel\Downloads\19-12-Instabilité - nouveau cours\Volume 06\Lecon 03\Figures\jpg\L63fig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3"/>
          <a:stretch/>
        </p:blipFill>
        <p:spPr bwMode="auto">
          <a:xfrm>
            <a:off x="704254" y="785760"/>
            <a:ext cx="7681415" cy="59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7654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21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analytique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2949260" y="1052157"/>
            <a:ext cx="6194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 du poteau d’Euler</a:t>
            </a:r>
          </a:p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Prise en compte du cisaillement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0" y="881063"/>
            <a:ext cx="2949261" cy="5997158"/>
            <a:chOff x="0" y="881063"/>
            <a:chExt cx="2949261" cy="5997158"/>
          </a:xfrm>
        </p:grpSpPr>
        <p:pic>
          <p:nvPicPr>
            <p:cNvPr id="4098" name="Picture 2" descr="C:\Users\MAYA Michel\Downloads\19-12-Instabilité - nouveau cours\Volume 06\Lecon 03\Figures\jpg\L63fig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2" r="32776" b="19976"/>
            <a:stretch/>
          </p:blipFill>
          <p:spPr bwMode="auto">
            <a:xfrm>
              <a:off x="0" y="881063"/>
              <a:ext cx="2949261" cy="5997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2550017" y="3504882"/>
              <a:ext cx="399244" cy="204233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4" name="Connecteur droit avec flèche 3"/>
            <p:cNvCxnSpPr/>
            <p:nvPr/>
          </p:nvCxnSpPr>
          <p:spPr bwMode="auto">
            <a:xfrm flipH="1">
              <a:off x="1856096" y="3138985"/>
              <a:ext cx="47084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" name="Connecteur droit 5"/>
            <p:cNvCxnSpPr/>
            <p:nvPr/>
          </p:nvCxnSpPr>
          <p:spPr bwMode="auto">
            <a:xfrm flipH="1">
              <a:off x="948519" y="3138985"/>
              <a:ext cx="90757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ZoneTexte 6"/>
            <p:cNvSpPr txBox="1"/>
            <p:nvPr/>
          </p:nvSpPr>
          <p:spPr>
            <a:xfrm>
              <a:off x="900752" y="2790966"/>
              <a:ext cx="832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y(x)</a:t>
              </a:r>
              <a:endParaRPr lang="fr-F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152724"/>
              </p:ext>
            </p:extLst>
          </p:nvPr>
        </p:nvGraphicFramePr>
        <p:xfrm>
          <a:off x="3626069" y="2333765"/>
          <a:ext cx="4727762" cy="1375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r:id="rId6" imgW="1574800" imgH="457200" progId="Equation.3">
                  <p:embed/>
                </p:oleObj>
              </mc:Choice>
              <mc:Fallback>
                <p:oleObj r:id="rId6" imgW="15748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069" y="2333765"/>
                        <a:ext cx="4727762" cy="13753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2860001" y="3709115"/>
            <a:ext cx="6394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3600" i="1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36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réduite</a:t>
            </a:r>
            <a:r>
              <a:rPr lang="fr-FR" sz="36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cisaillement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070193"/>
              </p:ext>
            </p:extLst>
          </p:nvPr>
        </p:nvGraphicFramePr>
        <p:xfrm>
          <a:off x="4524688" y="4635062"/>
          <a:ext cx="2695903" cy="1884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r:id="rId8" imgW="888614" imgH="622030" progId="Equation.3">
                  <p:embed/>
                </p:oleObj>
              </mc:Choice>
              <mc:Fallback>
                <p:oleObj r:id="rId8" imgW="888614" imgH="62203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688" y="4635062"/>
                        <a:ext cx="2695903" cy="1884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434708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22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analytique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3851507" y="1036391"/>
            <a:ext cx="559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Voilement des plaques</a:t>
            </a:r>
          </a:p>
        </p:txBody>
      </p:sp>
      <p:pic>
        <p:nvPicPr>
          <p:cNvPr id="5122" name="Picture 2" descr="C:\Users\MAYA Michel\Downloads\19-12-Instabilité - nouveau cours\Volume 06\Lecon 03\Figures\jpg\L63fig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9"/>
          <a:stretch/>
        </p:blipFill>
        <p:spPr bwMode="auto">
          <a:xfrm>
            <a:off x="0" y="768515"/>
            <a:ext cx="4287598" cy="60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446650"/>
              </p:ext>
            </p:extLst>
          </p:nvPr>
        </p:nvGraphicFramePr>
        <p:xfrm>
          <a:off x="4287597" y="1844567"/>
          <a:ext cx="4690241" cy="1103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r:id="rId6" imgW="1943100" imgH="457200" progId="Equation.3">
                  <p:embed/>
                </p:oleObj>
              </mc:Choice>
              <mc:Fallback>
                <p:oleObj r:id="rId6" imgW="19431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597" y="1844567"/>
                        <a:ext cx="4690241" cy="11035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558809"/>
              </p:ext>
            </p:extLst>
          </p:nvPr>
        </p:nvGraphicFramePr>
        <p:xfrm>
          <a:off x="5514501" y="3231938"/>
          <a:ext cx="2062325" cy="108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r:id="rId8" imgW="863225" imgH="457002" progId="Equation.3">
                  <p:embed/>
                </p:oleObj>
              </mc:Choice>
              <mc:Fallback>
                <p:oleObj r:id="rId8" imgW="863225" imgH="45700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501" y="3231938"/>
                        <a:ext cx="2062325" cy="1087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684536"/>
              </p:ext>
            </p:extLst>
          </p:nvPr>
        </p:nvGraphicFramePr>
        <p:xfrm>
          <a:off x="4524702" y="4903097"/>
          <a:ext cx="4351284" cy="1450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r:id="rId10" imgW="1511300" imgH="508000" progId="Equation.3">
                  <p:embed/>
                </p:oleObj>
              </mc:Choice>
              <mc:Fallback>
                <p:oleObj r:id="rId10" imgW="1511300" imgH="508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702" y="4903097"/>
                        <a:ext cx="4351284" cy="1450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434708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23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Sommaire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0359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0361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-1" y="1155113"/>
            <a:ext cx="91439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>
              <a:buFont typeface="Arial" pitchFamily="34" charset="0"/>
              <a:buChar char="•"/>
            </a:pPr>
            <a:r>
              <a:rPr lang="fr-FR" sz="6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Equilibre et stabilité</a:t>
            </a:r>
          </a:p>
          <a:p>
            <a:pPr marL="857250" indent="-857250" algn="l">
              <a:buFont typeface="Arial" pitchFamily="34" charset="0"/>
              <a:buChar char="•"/>
            </a:pPr>
            <a:r>
              <a:rPr lang="fr-FR" sz="6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analytique</a:t>
            </a:r>
          </a:p>
          <a:p>
            <a:pPr marL="857250" indent="-857250" algn="l">
              <a:buFont typeface="Arial" pitchFamily="34" charset="0"/>
              <a:buChar char="•"/>
            </a:pPr>
            <a:r>
              <a:rPr lang="fr-FR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énergétique</a:t>
            </a:r>
            <a:endParaRPr lang="fr-FR" sz="4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r>
              <a:rPr lang="fr-FR" sz="4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de Rayleigh</a:t>
            </a:r>
          </a:p>
          <a:p>
            <a:pPr marL="857250" indent="-857250" algn="l">
              <a:buFont typeface="Courier New" panose="02070309020205020404" pitchFamily="49" charset="0"/>
              <a:buChar char="o"/>
            </a:pPr>
            <a:r>
              <a:rPr lang="fr-FR" sz="4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de Rayleigh Ritz</a:t>
            </a:r>
            <a:endParaRPr lang="fr-FR" sz="4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647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24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énergétique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38637" y="695459"/>
            <a:ext cx="90538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Cette méthode, basée sur le premier principe de la thermodynamique, permet aussi d’obtenir des solutions « exactes ».</a:t>
            </a:r>
          </a:p>
          <a:p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Toutefois, comme souvent elle est utilisée avec des formulations approchées des déformées de la structure, la réponse obtenue est approchée par excès. </a:t>
            </a:r>
          </a:p>
          <a:p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Cette méthode est généralement utilisée dans les codes de calcul.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127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25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énergétique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0" y="1480639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cours d'une </a:t>
            </a:r>
            <a:r>
              <a:rPr lang="fr-FR" sz="3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quelconque </a:t>
            </a:r>
            <a:r>
              <a:rPr lang="fr-FR" sz="3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d'un système fermé, la variation de son </a:t>
            </a:r>
            <a:r>
              <a:rPr lang="fr-FR" sz="3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 totale (cinétique + potentielle)</a:t>
            </a:r>
            <a:r>
              <a:rPr lang="fr-FR" sz="3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est égale à la quantité d'énergie échangée avec le milieu extérieur, par transfert thermique (chaleur) et transfert mécanique (travail</a:t>
            </a:r>
            <a:r>
              <a:rPr lang="fr-FR" sz="3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fr-FR" sz="3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fr-FR" sz="3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+ </a:t>
            </a:r>
            <a:r>
              <a:rPr lang="fr-FR" sz="3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fr-FR" sz="3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U</a:t>
            </a:r>
            <a:r>
              <a:rPr lang="fr-FR" sz="3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3400" dirty="0" err="1" smtClean="0">
                <a:solidFill>
                  <a:schemeClr val="bg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fr-FR" sz="3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3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fr-FR" sz="3400" dirty="0" err="1" smtClean="0">
                <a:solidFill>
                  <a:schemeClr val="bg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fr-FR" sz="3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fr-FR" sz="3400" baseline="-25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endParaRPr lang="fr-FR" sz="3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6217" y="771312"/>
            <a:ext cx="8558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Premier principe de la thermodynamique</a:t>
            </a:r>
            <a:endParaRPr lang="fr-F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149773" y="5453539"/>
            <a:ext cx="94435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un système immobile et thermiquement isolé</a:t>
            </a:r>
          </a:p>
          <a:p>
            <a:r>
              <a:rPr lang="fr-FR" sz="3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fr-FR" sz="3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U</a:t>
            </a:r>
            <a:r>
              <a:rPr lang="fr-FR" sz="3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sz="3400" dirty="0" err="1" smtClean="0">
                <a:solidFill>
                  <a:schemeClr val="bg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fr-FR" sz="3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fr-FR" sz="3400" baseline="-25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fr-FR" sz="3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fr-FR" sz="3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327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26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énergétique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-1" y="818477"/>
            <a:ext cx="914400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un système immobile, thermiquement isolé</a:t>
            </a:r>
          </a:p>
          <a:p>
            <a:r>
              <a:rPr lang="fr-FR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U</a:t>
            </a:r>
            <a:r>
              <a:rPr lang="fr-FR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3600" dirty="0" err="1" smtClean="0">
                <a:solidFill>
                  <a:schemeClr val="bg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fr-FR" sz="36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fr-FR" sz="3600" baseline="-25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endParaRPr lang="fr-FR" sz="3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r>
              <a:rPr lang="fr-FR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U</a:t>
            </a:r>
            <a:r>
              <a:rPr lang="fr-FR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fr-FR" sz="3600" dirty="0" smtClean="0">
                <a:solidFill>
                  <a:schemeClr val="bg2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W</a:t>
            </a:r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V =</a:t>
            </a:r>
            <a:r>
              <a:rPr lang="fr-FR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endParaRPr lang="fr-FR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U</a:t>
            </a:r>
          </a:p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Energie potentielle = énergie de déformation</a:t>
            </a:r>
          </a:p>
          <a:p>
            <a:endParaRPr lang="fr-FR" sz="1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r>
              <a:rPr lang="fr-FR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fr-FR" sz="3600" dirty="0">
                <a:solidFill>
                  <a:schemeClr val="bg2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W</a:t>
            </a:r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- </a:t>
            </a:r>
            <a:r>
              <a:rPr lang="fr-FR" sz="3600" dirty="0" err="1" smtClean="0">
                <a:solidFill>
                  <a:schemeClr val="bg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fr-FR" sz="36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fr-FR" sz="3600" baseline="-25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fr-FR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Energie potentielle des forces extérieures</a:t>
            </a:r>
          </a:p>
          <a:p>
            <a:endParaRPr lang="fr-FR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r>
              <a:rPr lang="fr-FR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</a:t>
            </a:r>
          </a:p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Energie potentielle totale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747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27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énergétique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0" y="1480639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toutes les configurations géométriques possibles d’un système, celle qui correspond à l’équilibre entre les charges appliquées et les réactions correspondantes est celle pour laquelle l’énergie potentielle totale </a:t>
            </a:r>
            <a:r>
              <a:rPr lang="fr-FR" sz="3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V </a:t>
            </a:r>
            <a:r>
              <a:rPr lang="fr-FR" sz="3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 stationnaire.</a:t>
            </a:r>
          </a:p>
          <a:p>
            <a:endParaRPr lang="fr-FR" sz="3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r>
              <a:rPr lang="fr-FR" sz="3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V &gt; 0 : équilibre stable</a:t>
            </a:r>
          </a:p>
          <a:p>
            <a:r>
              <a:rPr lang="fr-FR" sz="3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fr-FR" sz="3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 = 0 : équilibre neutre</a:t>
            </a:r>
          </a:p>
          <a:p>
            <a:r>
              <a:rPr lang="fr-FR" sz="3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fr-FR" sz="3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V&lt; 0 : équilibre instable</a:t>
            </a:r>
            <a:endParaRPr lang="fr-FR" sz="3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77131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Principe de l’énergie potentielle stationnaire</a:t>
            </a:r>
            <a:endParaRPr lang="fr-F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747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28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énergétique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Picture 2" descr="L61fig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4"/>
          <a:stretch/>
        </p:blipFill>
        <p:spPr bwMode="auto">
          <a:xfrm>
            <a:off x="1434628" y="903446"/>
            <a:ext cx="6605751" cy="58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7238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29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énergétique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0" y="95722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le système étudié dépend d’un nombre fini de paramètres </a:t>
            </a:r>
            <a:r>
              <a:rPr lang="fr-FR" sz="3600" dirty="0" err="1" smtClean="0">
                <a:solidFill>
                  <a:schemeClr val="bg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fr-FR" sz="36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3600" baseline="-25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fr-FR" sz="3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943785"/>
              </p:ext>
            </p:extLst>
          </p:nvPr>
        </p:nvGraphicFramePr>
        <p:xfrm>
          <a:off x="299548" y="2238704"/>
          <a:ext cx="8450630" cy="1340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r:id="rId5" imgW="2946400" imgH="469900" progId="Equation.3">
                  <p:embed/>
                </p:oleObj>
              </mc:Choice>
              <mc:Fallback>
                <p:oleObj r:id="rId5" imgW="29464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48" y="2238704"/>
                        <a:ext cx="8450630" cy="1340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84889"/>
              </p:ext>
            </p:extLst>
          </p:nvPr>
        </p:nvGraphicFramePr>
        <p:xfrm>
          <a:off x="2357136" y="3704898"/>
          <a:ext cx="4429727" cy="1135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r:id="rId7" imgW="1524000" imgH="393700" progId="Equation.3">
                  <p:embed/>
                </p:oleObj>
              </mc:Choice>
              <mc:Fallback>
                <p:oleObj r:id="rId7" imgW="15240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136" y="3704898"/>
                        <a:ext cx="4429727" cy="11351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828801" y="5017977"/>
            <a:ext cx="720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Paramètres pour positions d’équilibre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301489"/>
              </p:ext>
            </p:extLst>
          </p:nvPr>
        </p:nvGraphicFramePr>
        <p:xfrm>
          <a:off x="204952" y="5002211"/>
          <a:ext cx="1642090" cy="78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r:id="rId9" imgW="418918" imgH="203112" progId="Equation.3">
                  <p:embed/>
                </p:oleObj>
              </mc:Choice>
              <mc:Fallback>
                <p:oleObj r:id="rId9" imgW="418918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52" y="5002211"/>
                        <a:ext cx="1642090" cy="78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1245457" y="5942885"/>
            <a:ext cx="6999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Signe de </a:t>
            </a:r>
            <a:r>
              <a:rPr lang="fr-FR" sz="3600" dirty="0" smtClean="0">
                <a:solidFill>
                  <a:schemeClr val="bg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fr-FR" sz="3600" baseline="30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: condition de stabilité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21807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3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Sommaire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0359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0361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-1" y="1155113"/>
            <a:ext cx="91439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>
              <a:buFont typeface="Arial" pitchFamily="34" charset="0"/>
              <a:buChar char="•"/>
            </a:pPr>
            <a:r>
              <a:rPr lang="fr-FR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Equilibre et stabilité</a:t>
            </a:r>
          </a:p>
          <a:p>
            <a:pPr marL="857250" indent="-857250" algn="l">
              <a:buFont typeface="Arial" pitchFamily="34" charset="0"/>
              <a:buChar char="•"/>
            </a:pPr>
            <a:r>
              <a:rPr lang="fr-FR" sz="6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analytique</a:t>
            </a:r>
          </a:p>
          <a:p>
            <a:pPr marL="857250" indent="-857250" algn="l">
              <a:buFont typeface="Arial" pitchFamily="34" charset="0"/>
              <a:buChar char="•"/>
            </a:pPr>
            <a:r>
              <a:rPr lang="fr-FR" sz="6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énergétique</a:t>
            </a:r>
            <a:endParaRPr lang="fr-FR" sz="4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r>
              <a:rPr lang="fr-FR" sz="4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de Rayleigh</a:t>
            </a:r>
          </a:p>
          <a:p>
            <a:pPr marL="857250" indent="-857250" algn="l">
              <a:buFont typeface="Courier New" panose="02070309020205020404" pitchFamily="49" charset="0"/>
              <a:buChar char="o"/>
            </a:pPr>
            <a:r>
              <a:rPr lang="fr-FR" sz="4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de Rayleigh Ritz</a:t>
            </a:r>
            <a:endParaRPr lang="fr-FR" sz="4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60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30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énergétique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0" y="3735109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condition de stabilité impose que la matrice [a] soit définie positive, c’est-à-dire que ses mineurs principaux soient positifs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178457"/>
              </p:ext>
            </p:extLst>
          </p:nvPr>
        </p:nvGraphicFramePr>
        <p:xfrm>
          <a:off x="536031" y="1087821"/>
          <a:ext cx="7941313" cy="1355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r:id="rId5" imgW="2730500" imgH="469900" progId="Equation.3">
                  <p:embed/>
                </p:oleObj>
              </mc:Choice>
              <mc:Fallback>
                <p:oleObj r:id="rId5" imgW="27305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31" y="1087821"/>
                        <a:ext cx="7941313" cy="13558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922587"/>
              </p:ext>
            </p:extLst>
          </p:nvPr>
        </p:nvGraphicFramePr>
        <p:xfrm>
          <a:off x="2826758" y="2774731"/>
          <a:ext cx="3490484" cy="709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r:id="rId7" imgW="1168200" imgH="241200" progId="Equation.3">
                  <p:embed/>
                </p:oleObj>
              </mc:Choice>
              <mc:Fallback>
                <p:oleObj r:id="rId7" imgW="11682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758" y="2774731"/>
                        <a:ext cx="3490484" cy="7094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86184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31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Sommaire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0359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0361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-1" y="1155113"/>
            <a:ext cx="91439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>
              <a:buFont typeface="Arial" pitchFamily="34" charset="0"/>
              <a:buChar char="•"/>
            </a:pPr>
            <a:r>
              <a:rPr lang="fr-FR" sz="6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Equilibre et stabilité</a:t>
            </a:r>
          </a:p>
          <a:p>
            <a:pPr marL="857250" indent="-857250" algn="l">
              <a:buFont typeface="Arial" pitchFamily="34" charset="0"/>
              <a:buChar char="•"/>
            </a:pPr>
            <a:r>
              <a:rPr lang="fr-FR" sz="6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analytique</a:t>
            </a:r>
          </a:p>
          <a:p>
            <a:pPr marL="857250" indent="-857250" algn="l">
              <a:buFont typeface="Arial" pitchFamily="34" charset="0"/>
              <a:buChar char="•"/>
            </a:pPr>
            <a:r>
              <a:rPr lang="fr-FR" sz="6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énergétique</a:t>
            </a:r>
            <a:endParaRPr lang="fr-FR" sz="4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r>
              <a:rPr lang="fr-FR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de Rayleigh</a:t>
            </a:r>
          </a:p>
          <a:p>
            <a:pPr marL="857250" indent="-857250" algn="l">
              <a:buFont typeface="Courier New" panose="02070309020205020404" pitchFamily="49" charset="0"/>
              <a:buChar char="o"/>
            </a:pPr>
            <a:r>
              <a:rPr lang="fr-FR" sz="4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de Rayleigh Ritz</a:t>
            </a:r>
            <a:endParaRPr lang="fr-FR" sz="4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647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32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de Rayleigh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-15766" y="818479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fr-FR" sz="3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 = </a:t>
            </a:r>
            <a:r>
              <a:rPr lang="fr-FR" sz="3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U</a:t>
            </a:r>
            <a:r>
              <a:rPr lang="fr-FR" sz="3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fr-FR" sz="3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fr-FR" sz="3000" dirty="0" smtClean="0">
                <a:solidFill>
                  <a:schemeClr val="bg2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W</a:t>
            </a:r>
          </a:p>
          <a:p>
            <a:r>
              <a:rPr lang="fr-FR" sz="3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V : Energie potentielle totale</a:t>
            </a:r>
          </a:p>
          <a:p>
            <a:r>
              <a:rPr lang="fr-FR" sz="3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U : Energie potentielle de </a:t>
            </a:r>
            <a:r>
              <a:rPr lang="fr-FR" sz="3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déformation</a:t>
            </a:r>
          </a:p>
          <a:p>
            <a:r>
              <a:rPr lang="fr-FR" sz="3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fr-FR" sz="3000" dirty="0">
                <a:solidFill>
                  <a:schemeClr val="bg2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W</a:t>
            </a:r>
            <a:r>
              <a:rPr lang="fr-FR" sz="3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- </a:t>
            </a:r>
            <a:r>
              <a:rPr lang="fr-FR" sz="3000" dirty="0" err="1" smtClean="0">
                <a:solidFill>
                  <a:schemeClr val="bg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fr-FR" sz="3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fr-FR" sz="3000" baseline="-250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fr-FR" sz="3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Energie </a:t>
            </a:r>
            <a:r>
              <a:rPr lang="fr-FR" sz="3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potentielle des forces </a:t>
            </a:r>
            <a:r>
              <a:rPr lang="fr-FR" sz="3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extérieures</a:t>
            </a:r>
            <a:endParaRPr lang="fr-FR" sz="3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-15766" y="2883599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déformation </a:t>
            </a:r>
            <a:r>
              <a:rPr lang="fr-FR" sz="36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 exprimée comme une fonction de variables indépendantes</a:t>
            </a:r>
          </a:p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chargement </a:t>
            </a:r>
            <a:r>
              <a:rPr lang="fr-FR" sz="36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 proportionnel à un chargement de référence </a:t>
            </a:r>
            <a:r>
              <a:rPr lang="fr-FR" sz="36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3600" dirty="0" smtClean="0">
                <a:solidFill>
                  <a:schemeClr val="bg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3600" i="1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525940"/>
              </p:ext>
            </p:extLst>
          </p:nvPr>
        </p:nvGraphicFramePr>
        <p:xfrm>
          <a:off x="63057" y="5580999"/>
          <a:ext cx="9065177" cy="655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r:id="rId5" imgW="3162300" imgH="228600" progId="Equation.3">
                  <p:embed/>
                </p:oleObj>
              </mc:Choice>
              <mc:Fallback>
                <p:oleObj r:id="rId5" imgW="31623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7" y="5580999"/>
                        <a:ext cx="9065177" cy="6553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885690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33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de Rayleigh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-15766" y="9286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l’équilibre neutre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081601"/>
              </p:ext>
            </p:extLst>
          </p:nvPr>
        </p:nvGraphicFramePr>
        <p:xfrm>
          <a:off x="2179920" y="3767960"/>
          <a:ext cx="4926719" cy="1891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r:id="rId5" imgW="1193800" imgH="457200" progId="Equation.3">
                  <p:embed/>
                </p:oleObj>
              </mc:Choice>
              <mc:Fallback>
                <p:oleObj r:id="rId5" imgW="11938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920" y="3767960"/>
                        <a:ext cx="4926719" cy="18918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967204"/>
              </p:ext>
            </p:extLst>
          </p:nvPr>
        </p:nvGraphicFramePr>
        <p:xfrm>
          <a:off x="78809" y="2191416"/>
          <a:ext cx="8913829" cy="867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r:id="rId7" imgW="2451100" imgH="241300" progId="Equation.3">
                  <p:embed/>
                </p:oleObj>
              </mc:Choice>
              <mc:Fallback>
                <p:oleObj r:id="rId7" imgW="24511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9" y="2191416"/>
                        <a:ext cx="8913829" cy="867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36470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34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de Rayleigh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-15766" y="9286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une déformée </a:t>
            </a:r>
            <a:r>
              <a:rPr lang="fr-FR" sz="36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3600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différente de la déformée </a:t>
            </a:r>
            <a:r>
              <a:rPr lang="fr-FR" sz="36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109890"/>
              </p:ext>
            </p:extLst>
          </p:nvPr>
        </p:nvGraphicFramePr>
        <p:xfrm>
          <a:off x="220693" y="2254481"/>
          <a:ext cx="8619320" cy="804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r:id="rId5" imgW="2552700" imgH="241300" progId="Equation.3">
                  <p:embed/>
                </p:oleObj>
              </mc:Choice>
              <mc:Fallback>
                <p:oleObj r:id="rId5" imgW="25527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93" y="2254481"/>
                        <a:ext cx="8619320" cy="8040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416888"/>
              </p:ext>
            </p:extLst>
          </p:nvPr>
        </p:nvGraphicFramePr>
        <p:xfrm>
          <a:off x="725220" y="3673393"/>
          <a:ext cx="74580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r:id="rId7" imgW="2489200" imgH="457200" progId="Equation.3">
                  <p:embed/>
                </p:oleObj>
              </mc:Choice>
              <mc:Fallback>
                <p:oleObj r:id="rId7" imgW="24892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220" y="3673393"/>
                        <a:ext cx="7458075" cy="1371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994589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35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de Rayleigh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0" y="77101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Choix d’une déformée approximée par un polynôme</a:t>
            </a:r>
            <a:endParaRPr lang="fr-FR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6" name="Picture 5" descr="C:\Users\MAYA Michel\Downloads\19-12-Instabilité - nouveau cours\Volume 06\Lecon 04\Figures\jpg\L64fig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r="40323" b="16065"/>
          <a:stretch/>
        </p:blipFill>
        <p:spPr bwMode="auto">
          <a:xfrm>
            <a:off x="0" y="1558972"/>
            <a:ext cx="2380594" cy="531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C:\Users\MAYA Michel\Downloads\19-12-Instabilité - nouveau cours\Volume 06\Lecon 04\Figures\jpg\L64fig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8"/>
          <a:stretch/>
        </p:blipFill>
        <p:spPr bwMode="auto">
          <a:xfrm>
            <a:off x="3709003" y="1558972"/>
            <a:ext cx="4047631" cy="531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e 28"/>
          <p:cNvGrpSpPr/>
          <p:nvPr/>
        </p:nvGrpSpPr>
        <p:grpSpPr>
          <a:xfrm>
            <a:off x="1671143" y="1781498"/>
            <a:ext cx="3831022" cy="1371605"/>
            <a:chOff x="1671143" y="1781498"/>
            <a:chExt cx="3831022" cy="1371605"/>
          </a:xfrm>
        </p:grpSpPr>
        <p:cxnSp>
          <p:nvCxnSpPr>
            <p:cNvPr id="18" name="Connecteur droit 17"/>
            <p:cNvCxnSpPr/>
            <p:nvPr/>
          </p:nvCxnSpPr>
          <p:spPr bwMode="auto">
            <a:xfrm flipH="1" flipV="1">
              <a:off x="1671144" y="2837793"/>
              <a:ext cx="3831021" cy="1576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Connecteur droit 29"/>
            <p:cNvCxnSpPr/>
            <p:nvPr/>
          </p:nvCxnSpPr>
          <p:spPr bwMode="auto">
            <a:xfrm flipH="1" flipV="1">
              <a:off x="1671143" y="2627586"/>
              <a:ext cx="3831021" cy="1576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Connecteur droit avec flèche 23"/>
            <p:cNvCxnSpPr/>
            <p:nvPr/>
          </p:nvCxnSpPr>
          <p:spPr bwMode="auto">
            <a:xfrm>
              <a:off x="4319752" y="1954924"/>
              <a:ext cx="0" cy="68054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Connecteur droit avec flèche 26"/>
            <p:cNvCxnSpPr/>
            <p:nvPr/>
          </p:nvCxnSpPr>
          <p:spPr bwMode="auto">
            <a:xfrm flipV="1">
              <a:off x="4319752" y="2853559"/>
              <a:ext cx="0" cy="29954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ZoneTexte 27"/>
            <p:cNvSpPr txBox="1"/>
            <p:nvPr/>
          </p:nvSpPr>
          <p:spPr>
            <a:xfrm>
              <a:off x="4130551" y="1781498"/>
              <a:ext cx="804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smtClean="0">
                  <a:solidFill>
                    <a:srgbClr val="C000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e</a:t>
              </a:r>
              <a:endParaRPr lang="fr-FR" sz="4000" dirty="0">
                <a:solidFill>
                  <a:srgbClr val="C00000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25770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36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de Rayleigh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0" y="77101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Choix d’une déformée approximée par un polynôme</a:t>
            </a:r>
            <a:endParaRPr lang="fr-FR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644383"/>
              </p:ext>
            </p:extLst>
          </p:nvPr>
        </p:nvGraphicFramePr>
        <p:xfrm>
          <a:off x="3168869" y="1355789"/>
          <a:ext cx="5950374" cy="583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r:id="rId5" imgW="2425700" imgH="241300" progId="Equation.3">
                  <p:embed/>
                </p:oleObj>
              </mc:Choice>
              <mc:Fallback>
                <p:oleObj r:id="rId5" imgW="2425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869" y="1355789"/>
                        <a:ext cx="5950374" cy="5833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2711669" y="2240974"/>
            <a:ext cx="643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 aux limites </a:t>
            </a:r>
            <a:r>
              <a:rPr lang="fr-FR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cinéma</a:t>
            </a:r>
            <a:r>
              <a:rPr lang="fr-FR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tiques</a:t>
            </a:r>
            <a:endParaRPr lang="fr-FR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619759"/>
              </p:ext>
            </p:extLst>
          </p:nvPr>
        </p:nvGraphicFramePr>
        <p:xfrm>
          <a:off x="4189037" y="3011223"/>
          <a:ext cx="3646629" cy="599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r:id="rId7" imgW="1333500" imgH="215900" progId="Equation.3">
                  <p:embed/>
                </p:oleObj>
              </mc:Choice>
              <mc:Fallback>
                <p:oleObj r:id="rId7" imgW="1333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037" y="3011223"/>
                        <a:ext cx="3646629" cy="5990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3058511" y="4017236"/>
            <a:ext cx="6085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conditions aux limites</a:t>
            </a:r>
          </a:p>
          <a:p>
            <a:r>
              <a:rPr lang="fr-FR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</a:t>
            </a:r>
            <a:endParaRPr lang="fr-FR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Polynôme de degré 2</a:t>
            </a:r>
            <a:endParaRPr lang="fr-FR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734431"/>
              </p:ext>
            </p:extLst>
          </p:nvPr>
        </p:nvGraphicFramePr>
        <p:xfrm>
          <a:off x="4141403" y="5912068"/>
          <a:ext cx="3919705" cy="804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r:id="rId9" imgW="1117440" imgH="228600" progId="Equation.3">
                  <p:embed/>
                </p:oleObj>
              </mc:Choice>
              <mc:Fallback>
                <p:oleObj r:id="rId9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403" y="5912068"/>
                        <a:ext cx="3919705" cy="8040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5" descr="C:\Users\MAYA Michel\Downloads\19-12-Instabilité - nouveau cours\Volume 06\Lecon 04\Figures\jpg\L64fig3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r="40323" b="16065"/>
          <a:stretch/>
        </p:blipFill>
        <p:spPr bwMode="auto">
          <a:xfrm>
            <a:off x="0" y="1558972"/>
            <a:ext cx="2380594" cy="531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26817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37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de Rayleigh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0" y="77101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Choix d’une déformée approximée par un polynôme</a:t>
            </a:r>
            <a:endParaRPr lang="fr-FR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380594" y="2240974"/>
            <a:ext cx="67634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 de l’énergie de déformation</a:t>
            </a:r>
            <a:endParaRPr lang="fr-FR" sz="3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565678"/>
              </p:ext>
            </p:extLst>
          </p:nvPr>
        </p:nvGraphicFramePr>
        <p:xfrm>
          <a:off x="3720930" y="1355725"/>
          <a:ext cx="4097337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2" r:id="rId5" imgW="1168200" imgH="228600" progId="Equation.3">
                  <p:embed/>
                </p:oleObj>
              </mc:Choice>
              <mc:Fallback>
                <p:oleObj r:id="rId5" imgW="116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930" y="1355725"/>
                        <a:ext cx="4097337" cy="804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900244"/>
              </p:ext>
            </p:extLst>
          </p:nvPr>
        </p:nvGraphicFramePr>
        <p:xfrm>
          <a:off x="3214081" y="2916238"/>
          <a:ext cx="5213350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3" r:id="rId7" imgW="2006280" imgH="495000" progId="Equation.3">
                  <p:embed/>
                </p:oleObj>
              </mc:Choice>
              <mc:Fallback>
                <p:oleObj r:id="rId7" imgW="200628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081" y="2916238"/>
                        <a:ext cx="5213350" cy="1284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829535"/>
              </p:ext>
            </p:extLst>
          </p:nvPr>
        </p:nvGraphicFramePr>
        <p:xfrm>
          <a:off x="3436882" y="4130558"/>
          <a:ext cx="4830656" cy="835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" r:id="rId9" imgW="1764534" imgH="304668" progId="Equation.3">
                  <p:embed/>
                </p:oleObj>
              </mc:Choice>
              <mc:Fallback>
                <p:oleObj r:id="rId9" imgW="1764534" imgH="304668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882" y="4130558"/>
                        <a:ext cx="4830656" cy="835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021282"/>
              </p:ext>
            </p:extLst>
          </p:nvPr>
        </p:nvGraphicFramePr>
        <p:xfrm>
          <a:off x="4130555" y="5360276"/>
          <a:ext cx="3639943" cy="819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" r:id="rId11" imgW="1054100" imgH="241300" progId="Equation.3">
                  <p:embed/>
                </p:oleObj>
              </mc:Choice>
              <mc:Fallback>
                <p:oleObj r:id="rId11" imgW="1054100" imgH="241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555" y="5360276"/>
                        <a:ext cx="3639943" cy="819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5" descr="C:\Users\MAYA Michel\Downloads\19-12-Instabilité - nouveau cours\Volume 06\Lecon 04\Figures\jpg\L64fig3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r="40323" b="16065"/>
          <a:stretch/>
        </p:blipFill>
        <p:spPr bwMode="auto">
          <a:xfrm>
            <a:off x="0" y="1558972"/>
            <a:ext cx="2380594" cy="531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85951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38</a:t>
            </a:fld>
            <a:endParaRPr lang="fr-FR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0" y="77101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dans le cas du poteau d’Euler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269" name="Picture 5" descr="C:\Users\MAYA Michel\Downloads\19-12-Instabilité - nouveau cours\Volume 06\Lecon 04\Figures\jpg\L64fig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r="40323" b="16065"/>
          <a:stretch/>
        </p:blipFill>
        <p:spPr bwMode="auto">
          <a:xfrm>
            <a:off x="0" y="1558972"/>
            <a:ext cx="2380594" cy="531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36325"/>
            <a:ext cx="863635" cy="511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2380594" y="1405376"/>
            <a:ext cx="67634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 de l’énergie des efforts externes</a:t>
            </a:r>
            <a:endParaRPr lang="fr-FR" sz="3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375334" y="2030756"/>
            <a:ext cx="676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fr-FR" sz="3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Opposé du travail des efforts externes</a:t>
            </a:r>
            <a:endParaRPr lang="fr-FR" sz="3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391100" y="3560058"/>
            <a:ext cx="676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 de travail des actions de liaison</a:t>
            </a:r>
          </a:p>
          <a:p>
            <a:r>
              <a:rPr lang="fr-FR" sz="3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Seule la charge P fournit un travail</a:t>
            </a:r>
            <a:endParaRPr lang="fr-FR" sz="3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01699"/>
              </p:ext>
            </p:extLst>
          </p:nvPr>
        </p:nvGraphicFramePr>
        <p:xfrm>
          <a:off x="3986616" y="5108024"/>
          <a:ext cx="3233995" cy="1007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r:id="rId7" imgW="736600" imgH="228600" progId="Equation.3">
                  <p:embed/>
                </p:oleObj>
              </mc:Choice>
              <mc:Fallback>
                <p:oleObj r:id="rId7" imgW="7366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616" y="5108024"/>
                        <a:ext cx="3233995" cy="1007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e 25"/>
          <p:cNvGrpSpPr/>
          <p:nvPr/>
        </p:nvGrpSpPr>
        <p:grpSpPr>
          <a:xfrm>
            <a:off x="426556" y="1920394"/>
            <a:ext cx="1213058" cy="1126025"/>
            <a:chOff x="426556" y="1920394"/>
            <a:chExt cx="1213058" cy="1126025"/>
          </a:xfrm>
        </p:grpSpPr>
        <p:cxnSp>
          <p:nvCxnSpPr>
            <p:cNvPr id="17" name="Connecteur droit 16"/>
            <p:cNvCxnSpPr/>
            <p:nvPr/>
          </p:nvCxnSpPr>
          <p:spPr bwMode="auto">
            <a:xfrm flipH="1">
              <a:off x="431816" y="2822028"/>
              <a:ext cx="1207798" cy="157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Connecteur droit 29"/>
            <p:cNvCxnSpPr/>
            <p:nvPr/>
          </p:nvCxnSpPr>
          <p:spPr bwMode="auto">
            <a:xfrm flipH="1">
              <a:off x="426556" y="2674874"/>
              <a:ext cx="1207798" cy="157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Connecteur droit avec flèche 18"/>
            <p:cNvCxnSpPr/>
            <p:nvPr/>
          </p:nvCxnSpPr>
          <p:spPr bwMode="auto">
            <a:xfrm>
              <a:off x="1030455" y="1959374"/>
              <a:ext cx="0" cy="7155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Connecteur droit avec flèche 20"/>
            <p:cNvCxnSpPr/>
            <p:nvPr/>
          </p:nvCxnSpPr>
          <p:spPr bwMode="auto">
            <a:xfrm flipV="1">
              <a:off x="1014689" y="2837793"/>
              <a:ext cx="5260" cy="2086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ZoneTexte 21"/>
            <p:cNvSpPr txBox="1"/>
            <p:nvPr/>
          </p:nvSpPr>
          <p:spPr>
            <a:xfrm>
              <a:off x="733083" y="1920394"/>
              <a:ext cx="8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smtClean="0">
                  <a:solidFill>
                    <a:srgbClr val="C00000"/>
                  </a:solidFill>
                  <a:latin typeface="Symbol" panose="05050102010706020507" pitchFamily="18" charset="2"/>
                </a:rPr>
                <a:t>e</a:t>
              </a:r>
              <a:endParaRPr lang="fr-FR" sz="3200" dirty="0">
                <a:solidFill>
                  <a:srgbClr val="C00000"/>
                </a:solidFill>
                <a:latin typeface="Symbol" panose="05050102010706020507" pitchFamily="18" charset="2"/>
              </a:endParaRPr>
            </a:p>
          </p:txBody>
        </p:sp>
      </p:grp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55650" y="115888"/>
            <a:ext cx="7772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fr-FR" sz="4000" kern="0" smtClean="0"/>
              <a:t>Méthode de Rayleigh</a:t>
            </a:r>
            <a:endParaRPr lang="fr-FR" sz="4000" kern="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71347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39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de Rayleigh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0" y="77101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Choix d’une déformée approximée par un polynôme</a:t>
            </a:r>
            <a:endParaRPr lang="fr-FR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2380594" y="1405376"/>
            <a:ext cx="67634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 de l’énergie des efforts externes</a:t>
            </a:r>
            <a:endParaRPr lang="fr-FR" sz="3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1558972"/>
            <a:ext cx="2380594" cy="5299028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 bwMode="auto">
          <a:xfrm>
            <a:off x="1639614" y="2301766"/>
            <a:ext cx="0" cy="394137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 bwMode="auto">
          <a:xfrm flipH="1" flipV="1">
            <a:off x="788276" y="2569775"/>
            <a:ext cx="851338" cy="367337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 bwMode="auto">
          <a:xfrm>
            <a:off x="1813034" y="2301766"/>
            <a:ext cx="0" cy="40675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5002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7" name="Connecteur droit 36"/>
          <p:cNvCxnSpPr/>
          <p:nvPr/>
        </p:nvCxnSpPr>
        <p:spPr bwMode="auto">
          <a:xfrm flipH="1">
            <a:off x="488731" y="2569775"/>
            <a:ext cx="115088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Connecteur droit 43"/>
          <p:cNvCxnSpPr/>
          <p:nvPr/>
        </p:nvCxnSpPr>
        <p:spPr bwMode="auto">
          <a:xfrm flipH="1">
            <a:off x="483471" y="2312259"/>
            <a:ext cx="115088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Connecteur droit avec flèche 38"/>
          <p:cNvCxnSpPr/>
          <p:nvPr/>
        </p:nvCxnSpPr>
        <p:spPr bwMode="auto">
          <a:xfrm>
            <a:off x="488731" y="1558972"/>
            <a:ext cx="0" cy="7532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Connecteur droit avec flèche 40"/>
          <p:cNvCxnSpPr/>
          <p:nvPr/>
        </p:nvCxnSpPr>
        <p:spPr bwMode="auto">
          <a:xfrm flipV="1">
            <a:off x="483471" y="2585541"/>
            <a:ext cx="0" cy="2522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ZoneTexte 42"/>
          <p:cNvSpPr txBox="1"/>
          <p:nvPr/>
        </p:nvSpPr>
        <p:spPr>
          <a:xfrm>
            <a:off x="1718438" y="4051752"/>
            <a:ext cx="740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endParaRPr lang="fr-FR" sz="3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20366" y="1571230"/>
            <a:ext cx="740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3400" i="1" dirty="0">
                <a:solidFill>
                  <a:srgbClr val="C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endParaRPr lang="fr-FR" sz="34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Arc 44"/>
          <p:cNvSpPr/>
          <p:nvPr/>
        </p:nvSpPr>
        <p:spPr bwMode="auto">
          <a:xfrm flipH="1">
            <a:off x="804042" y="2312911"/>
            <a:ext cx="1671148" cy="524878"/>
          </a:xfrm>
          <a:prstGeom prst="arc">
            <a:avLst/>
          </a:prstGeom>
          <a:solidFill>
            <a:schemeClr val="tx1"/>
          </a:solidFill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977459" y="3719964"/>
            <a:ext cx="740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182918"/>
              </p:ext>
            </p:extLst>
          </p:nvPr>
        </p:nvGraphicFramePr>
        <p:xfrm>
          <a:off x="3783712" y="2107952"/>
          <a:ext cx="3892453" cy="729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" r:id="rId5" imgW="1066337" imgH="203112" progId="Equation.3">
                  <p:embed/>
                </p:oleObj>
              </mc:Choice>
              <mc:Fallback>
                <p:oleObj r:id="rId5" imgW="1066337" imgH="203112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712" y="2107952"/>
                        <a:ext cx="3892453" cy="7298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484712"/>
              </p:ext>
            </p:extLst>
          </p:nvPr>
        </p:nvGraphicFramePr>
        <p:xfrm>
          <a:off x="3468410" y="2786173"/>
          <a:ext cx="4254841" cy="1659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" r:id="rId7" imgW="1346200" imgH="520700" progId="Equation.3">
                  <p:embed/>
                </p:oleObj>
              </mc:Choice>
              <mc:Fallback>
                <p:oleObj r:id="rId7" imgW="1346200" imgH="520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410" y="2786173"/>
                        <a:ext cx="4254841" cy="1659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013288"/>
              </p:ext>
            </p:extLst>
          </p:nvPr>
        </p:nvGraphicFramePr>
        <p:xfrm>
          <a:off x="3436906" y="4629375"/>
          <a:ext cx="2462899" cy="1550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r:id="rId9" imgW="774364" imgH="482391" progId="Equation.3">
                  <p:embed/>
                </p:oleObj>
              </mc:Choice>
              <mc:Fallback>
                <p:oleObj r:id="rId9" imgW="774364" imgH="48239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06" y="4629375"/>
                        <a:ext cx="2462899" cy="1550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5" name="Obje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758960"/>
              </p:ext>
            </p:extLst>
          </p:nvPr>
        </p:nvGraphicFramePr>
        <p:xfrm>
          <a:off x="3431432" y="4635773"/>
          <a:ext cx="4062622" cy="1557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r:id="rId11" imgW="1269449" imgH="482391" progId="Equation.3">
                  <p:embed/>
                </p:oleObj>
              </mc:Choice>
              <mc:Fallback>
                <p:oleObj r:id="rId11" imgW="1269449" imgH="48239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432" y="4635773"/>
                        <a:ext cx="4062622" cy="15578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020019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4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Equilibre et stabilité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491138" name="Picture 2" descr="L61fig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4"/>
          <a:stretch/>
        </p:blipFill>
        <p:spPr bwMode="auto">
          <a:xfrm>
            <a:off x="3942486" y="950745"/>
            <a:ext cx="5201513" cy="462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0" y="2279576"/>
            <a:ext cx="3942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Equilibre/référentiel</a:t>
            </a:r>
          </a:p>
          <a:p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Stabilité/équilibre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40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de Rayleigh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0" y="77101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Choix d’une déformée approximée par un polynôme</a:t>
            </a:r>
            <a:endParaRPr lang="fr-FR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" name="Picture 5" descr="C:\Users\MAYA Michel\Downloads\19-12-Instabilité - nouveau cours\Volume 06\Lecon 04\Figures\jpg\L64fig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r="40323" b="16065"/>
          <a:stretch/>
        </p:blipFill>
        <p:spPr bwMode="auto">
          <a:xfrm>
            <a:off x="0" y="1558972"/>
            <a:ext cx="2380594" cy="531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940532"/>
              </p:ext>
            </p:extLst>
          </p:nvPr>
        </p:nvGraphicFramePr>
        <p:xfrm>
          <a:off x="3667125" y="1558971"/>
          <a:ext cx="3501870" cy="884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r:id="rId6" imgW="901309" imgH="228501" progId="Equation.3">
                  <p:embed/>
                </p:oleObj>
              </mc:Choice>
              <mc:Fallback>
                <p:oleObj r:id="rId6" imgW="901309" imgH="22850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1558971"/>
                        <a:ext cx="3501870" cy="884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043981"/>
              </p:ext>
            </p:extLst>
          </p:nvPr>
        </p:nvGraphicFramePr>
        <p:xfrm>
          <a:off x="3173205" y="2869337"/>
          <a:ext cx="4590921" cy="1324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r:id="rId8" imgW="1485900" imgH="431800" progId="Equation.3">
                  <p:embed/>
                </p:oleObj>
              </mc:Choice>
              <mc:Fallback>
                <p:oleObj r:id="rId8" imgW="14859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205" y="2869337"/>
                        <a:ext cx="4590921" cy="1324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233077"/>
              </p:ext>
            </p:extLst>
          </p:nvPr>
        </p:nvGraphicFramePr>
        <p:xfrm>
          <a:off x="3551517" y="4484523"/>
          <a:ext cx="3892919" cy="1348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r:id="rId10" imgW="1206500" imgH="419100" progId="Equation.3">
                  <p:embed/>
                </p:oleObj>
              </mc:Choice>
              <mc:Fallback>
                <p:oleObj r:id="rId10" imgW="12065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517" y="4484523"/>
                        <a:ext cx="3892919" cy="1348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564894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41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de Rayleigh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0" y="77101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Choix d’une déformée approximée par un polynôme</a:t>
            </a:r>
            <a:endParaRPr lang="fr-FR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" name="Picture 5" descr="C:\Users\MAYA Michel\Downloads\19-12-Instabilité - nouveau cours\Volume 06\Lecon 04\Figures\jpg\L64fig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r="40323" b="16065"/>
          <a:stretch/>
        </p:blipFill>
        <p:spPr bwMode="auto">
          <a:xfrm>
            <a:off x="0" y="1558972"/>
            <a:ext cx="2380594" cy="531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2380594" y="1405376"/>
            <a:ext cx="676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Optimisation</a:t>
            </a:r>
          </a:p>
          <a:p>
            <a:r>
              <a:rPr lang="fr-FR" sz="3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 aux limites statiques</a:t>
            </a:r>
            <a:endParaRPr lang="fr-FR" sz="3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293421"/>
              </p:ext>
            </p:extLst>
          </p:nvPr>
        </p:nvGraphicFramePr>
        <p:xfrm>
          <a:off x="3610284" y="2421039"/>
          <a:ext cx="4752092" cy="2072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r:id="rId6" imgW="1638300" imgH="711200" progId="Equation.3">
                  <p:embed/>
                </p:oleObj>
              </mc:Choice>
              <mc:Fallback>
                <p:oleObj r:id="rId6" imgW="1638300" imgH="71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0284" y="2421039"/>
                        <a:ext cx="4752092" cy="20721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783995"/>
              </p:ext>
            </p:extLst>
          </p:nvPr>
        </p:nvGraphicFramePr>
        <p:xfrm>
          <a:off x="3284480" y="4713889"/>
          <a:ext cx="4955634" cy="64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r:id="rId8" imgW="1536033" imgH="203112" progId="Equation.3">
                  <p:embed/>
                </p:oleObj>
              </mc:Choice>
              <mc:Fallback>
                <p:oleObj r:id="rId8" imgW="1536033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480" y="4713889"/>
                        <a:ext cx="4955634" cy="646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ZoneTexte 30"/>
          <p:cNvSpPr txBox="1"/>
          <p:nvPr/>
        </p:nvSpPr>
        <p:spPr>
          <a:xfrm>
            <a:off x="2380592" y="5697327"/>
            <a:ext cx="67634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 polynomiale de degré 4</a:t>
            </a:r>
            <a:endParaRPr lang="fr-FR" sz="3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64894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42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Sommaire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0359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0361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-1" y="1155113"/>
            <a:ext cx="91439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>
              <a:buFont typeface="Arial" pitchFamily="34" charset="0"/>
              <a:buChar char="•"/>
            </a:pPr>
            <a:r>
              <a:rPr lang="fr-FR" sz="6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Equilibre et stabilité</a:t>
            </a:r>
          </a:p>
          <a:p>
            <a:pPr marL="857250" indent="-857250" algn="l">
              <a:buFont typeface="Arial" pitchFamily="34" charset="0"/>
              <a:buChar char="•"/>
            </a:pPr>
            <a:r>
              <a:rPr lang="fr-FR" sz="6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analytique</a:t>
            </a:r>
          </a:p>
          <a:p>
            <a:pPr marL="857250" indent="-857250" algn="l">
              <a:buFont typeface="Arial" pitchFamily="34" charset="0"/>
              <a:buChar char="•"/>
            </a:pPr>
            <a:r>
              <a:rPr lang="fr-FR" sz="6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énergétique</a:t>
            </a:r>
            <a:endParaRPr lang="fr-FR" sz="48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r>
              <a:rPr lang="fr-FR" sz="4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de Rayleigh</a:t>
            </a:r>
          </a:p>
          <a:p>
            <a:pPr marL="857250" indent="-857250" algn="l">
              <a:buFont typeface="Courier New" panose="02070309020205020404" pitchFamily="49" charset="0"/>
              <a:buChar char="o"/>
            </a:pPr>
            <a:r>
              <a:rPr lang="fr-FR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de Rayleigh Ritz</a:t>
            </a:r>
            <a:endParaRPr lang="fr-FR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647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43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Méthode de Rayleigh Ritz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-15766" y="92867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déformée </a:t>
            </a:r>
            <a:r>
              <a:rPr lang="fr-FR" sz="36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3600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 définie à partir d’un ensemble de déformées pondérées par un coefficient.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291824"/>
              </p:ext>
            </p:extLst>
          </p:nvPr>
        </p:nvGraphicFramePr>
        <p:xfrm>
          <a:off x="378345" y="2301765"/>
          <a:ext cx="8418125" cy="867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r:id="rId5" imgW="2222500" imgH="228600" progId="Equation.3">
                  <p:embed/>
                </p:oleObj>
              </mc:Choice>
              <mc:Fallback>
                <p:oleObj r:id="rId5" imgW="22225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45" y="2301765"/>
                        <a:ext cx="8418125" cy="8671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0" y="325671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fonction </a:t>
            </a:r>
            <a:r>
              <a:rPr lang="fr-FR" sz="3600" i="1" dirty="0" smtClean="0">
                <a:solidFill>
                  <a:schemeClr val="bg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fr-FR" sz="3600" i="1" baseline="30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36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devient une fonction quadratique des coefficients </a:t>
            </a:r>
            <a:r>
              <a:rPr lang="fr-FR" sz="36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3600" i="1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3600" baseline="-25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895658"/>
              </p:ext>
            </p:extLst>
          </p:nvPr>
        </p:nvGraphicFramePr>
        <p:xfrm>
          <a:off x="78821" y="4840013"/>
          <a:ext cx="3986788" cy="914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r:id="rId7" imgW="1040948" imgH="241195" progId="Equation.3">
                  <p:embed/>
                </p:oleObj>
              </mc:Choice>
              <mc:Fallback>
                <p:oleObj r:id="rId7" imgW="1040948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21" y="4840013"/>
                        <a:ext cx="3986788" cy="914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628873"/>
              </p:ext>
            </p:extLst>
          </p:nvPr>
        </p:nvGraphicFramePr>
        <p:xfrm>
          <a:off x="6385035" y="4556224"/>
          <a:ext cx="2567205" cy="159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r:id="rId9" imgW="749300" imgH="469900" progId="Equation.3">
                  <p:embed/>
                </p:oleObj>
              </mc:Choice>
              <mc:Fallback>
                <p:oleObj r:id="rId9" imgW="749300" imgH="469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035" y="4556224"/>
                        <a:ext cx="2567205" cy="15923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4409090" y="4985666"/>
            <a:ext cx="1487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31686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44</a:t>
            </a:fld>
            <a:endParaRPr lang="fr-FR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0" y="77101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dans le cas du poteau d’Euler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55650" y="115888"/>
            <a:ext cx="7772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fr-FR" sz="4000" kern="0" dirty="0" smtClean="0"/>
              <a:t>Méthode de Rayleigh Ritz</a:t>
            </a:r>
            <a:endParaRPr lang="fr-FR" sz="4000" kern="0" dirty="0"/>
          </a:p>
        </p:txBody>
      </p:sp>
      <p:pic>
        <p:nvPicPr>
          <p:cNvPr id="27650" name="Picture 2" descr="C:\Users\MAYA Michel\Downloads\19-12-Instabilité - nouveau cours\Volume 06\Lecon 04\Figures\jpg\L64fig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r="48014" b="9238"/>
          <a:stretch/>
        </p:blipFill>
        <p:spPr bwMode="auto">
          <a:xfrm>
            <a:off x="0" y="1436785"/>
            <a:ext cx="2806262" cy="54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2900858" y="1499972"/>
            <a:ext cx="6180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 aux limites </a:t>
            </a:r>
            <a:r>
              <a:rPr lang="fr-FR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ciném</a:t>
            </a:r>
            <a:r>
              <a:rPr lang="fr-FR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atiques</a:t>
            </a:r>
            <a:endParaRPr lang="fr-FR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263482"/>
              </p:ext>
            </p:extLst>
          </p:nvPr>
        </p:nvGraphicFramePr>
        <p:xfrm>
          <a:off x="4114800" y="2144100"/>
          <a:ext cx="3654797" cy="1008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r:id="rId6" imgW="1548728" imgH="431613" progId="Equation.3">
                  <p:embed/>
                </p:oleObj>
              </mc:Choice>
              <mc:Fallback>
                <p:oleObj r:id="rId6" imgW="1548728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144100"/>
                        <a:ext cx="3654797" cy="10089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2953399" y="3404957"/>
            <a:ext cx="6085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 de fonctions</a:t>
            </a:r>
            <a:endParaRPr lang="fr-FR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161592"/>
              </p:ext>
            </p:extLst>
          </p:nvPr>
        </p:nvGraphicFramePr>
        <p:xfrm>
          <a:off x="3232912" y="4004432"/>
          <a:ext cx="5449496" cy="105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r:id="rId8" imgW="2159000" imgH="419100" progId="Equation.3">
                  <p:embed/>
                </p:oleObj>
              </mc:Choice>
              <mc:Fallback>
                <p:oleObj r:id="rId8" imgW="21590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912" y="4004432"/>
                        <a:ext cx="5449496" cy="1056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373283"/>
              </p:ext>
            </p:extLst>
          </p:nvPr>
        </p:nvGraphicFramePr>
        <p:xfrm>
          <a:off x="2801146" y="5202622"/>
          <a:ext cx="6321047" cy="1119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r:id="rId10" imgW="2743200" imgH="482600" progId="Equation.3">
                  <p:embed/>
                </p:oleObj>
              </mc:Choice>
              <mc:Fallback>
                <p:oleObj r:id="rId10" imgW="27432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146" y="5202622"/>
                        <a:ext cx="6321047" cy="1119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424665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45</a:t>
            </a:fld>
            <a:endParaRPr lang="fr-FR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0" y="77101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dans le cas du poteau d’Euler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55650" y="115888"/>
            <a:ext cx="7772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fr-FR" sz="4000" kern="0" dirty="0" smtClean="0"/>
              <a:t>Méthode de Rayleigh Ritz</a:t>
            </a:r>
            <a:endParaRPr lang="fr-FR" sz="4000" kern="0" dirty="0"/>
          </a:p>
        </p:txBody>
      </p:sp>
      <p:pic>
        <p:nvPicPr>
          <p:cNvPr id="27650" name="Picture 2" descr="C:\Users\MAYA Michel\Downloads\19-12-Instabilité - nouveau cours\Volume 06\Lecon 04\Figures\jpg\L64fig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r="48014" b="9238"/>
          <a:stretch/>
        </p:blipFill>
        <p:spPr bwMode="auto">
          <a:xfrm>
            <a:off x="0" y="1436785"/>
            <a:ext cx="2806262" cy="54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2617075" y="2901689"/>
            <a:ext cx="6763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 de l’énergie de déformation</a:t>
            </a:r>
            <a:endParaRPr lang="fr-FR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714668"/>
              </p:ext>
            </p:extLst>
          </p:nvPr>
        </p:nvGraphicFramePr>
        <p:xfrm>
          <a:off x="2953824" y="1436688"/>
          <a:ext cx="6244976" cy="77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r:id="rId6" imgW="2476440" imgH="304560" progId="Equation.3">
                  <p:embed/>
                </p:oleObj>
              </mc:Choice>
              <mc:Fallback>
                <p:oleObj r:id="rId6" imgW="2476440" imgH="3045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3824" y="1436688"/>
                        <a:ext cx="6244976" cy="770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419109"/>
              </p:ext>
            </p:extLst>
          </p:nvPr>
        </p:nvGraphicFramePr>
        <p:xfrm>
          <a:off x="2946400" y="3548063"/>
          <a:ext cx="6127750" cy="258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r:id="rId8" imgW="2311200" imgH="977760" progId="Equation.3">
                  <p:embed/>
                </p:oleObj>
              </mc:Choice>
              <mc:Fallback>
                <p:oleObj r:id="rId8" imgW="2311200" imgH="9777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548063"/>
                        <a:ext cx="6127750" cy="2586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496230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46</a:t>
            </a:fld>
            <a:endParaRPr lang="fr-FR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0" y="77101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dans le cas du poteau d’Euler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55650" y="115888"/>
            <a:ext cx="7772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fr-FR" sz="4000" kern="0" dirty="0" smtClean="0"/>
              <a:t>Méthode de Rayleigh Ritz</a:t>
            </a:r>
            <a:endParaRPr lang="fr-FR" sz="4000" kern="0" dirty="0"/>
          </a:p>
        </p:txBody>
      </p:sp>
      <p:pic>
        <p:nvPicPr>
          <p:cNvPr id="27650" name="Picture 2" descr="C:\Users\MAYA Michel\Downloads\19-12-Instabilité - nouveau cours\Volume 06\Lecon 04\Figures\jpg\L64fig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r="48014" b="9238"/>
          <a:stretch/>
        </p:blipFill>
        <p:spPr bwMode="auto">
          <a:xfrm>
            <a:off x="0" y="1436785"/>
            <a:ext cx="2806262" cy="54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554020" y="1594568"/>
            <a:ext cx="6763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 de l’énergie des efforts externes</a:t>
            </a:r>
            <a:endParaRPr lang="fr-FR" sz="2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377945"/>
              </p:ext>
            </p:extLst>
          </p:nvPr>
        </p:nvGraphicFramePr>
        <p:xfrm>
          <a:off x="2945504" y="2191404"/>
          <a:ext cx="6128259" cy="238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r:id="rId6" imgW="2476500" imgH="965200" progId="Equation.3">
                  <p:embed/>
                </p:oleObj>
              </mc:Choice>
              <mc:Fallback>
                <p:oleObj r:id="rId6" imgW="2476500" imgH="965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5504" y="2191404"/>
                        <a:ext cx="6128259" cy="23805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923452"/>
              </p:ext>
            </p:extLst>
          </p:nvPr>
        </p:nvGraphicFramePr>
        <p:xfrm>
          <a:off x="3335338" y="5200650"/>
          <a:ext cx="50800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r:id="rId8" imgW="1307880" imgH="228600" progId="Equation.3">
                  <p:embed/>
                </p:oleObj>
              </mc:Choice>
              <mc:Fallback>
                <p:oleObj r:id="rId8" imgW="1307880" imgH="228600" progId="Equation.3">
                  <p:embed/>
                  <p:pic>
                    <p:nvPicPr>
                      <p:cNvPr id="0" name="Obje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8" y="5200650"/>
                        <a:ext cx="508000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27322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47</a:t>
            </a:fld>
            <a:endParaRPr lang="fr-FR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0" y="77101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dans le cas du poteau d’Euler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55650" y="115888"/>
            <a:ext cx="7772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fr-FR" sz="4000" kern="0" dirty="0" smtClean="0"/>
              <a:t>Méthode de Rayleigh Ritz</a:t>
            </a:r>
            <a:endParaRPr lang="fr-FR" sz="4000" kern="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012824"/>
              </p:ext>
            </p:extLst>
          </p:nvPr>
        </p:nvGraphicFramePr>
        <p:xfrm>
          <a:off x="80752" y="1436785"/>
          <a:ext cx="8885886" cy="2331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r:id="rId5" imgW="3086100" imgH="812800" progId="Unknown">
                  <p:embed/>
                </p:oleObj>
              </mc:Choice>
              <mc:Fallback>
                <p:oleObj r:id="rId5" imgW="3086100" imgH="812800" progId="Unknown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2" y="1436785"/>
                        <a:ext cx="8885886" cy="23311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149505"/>
              </p:ext>
            </p:extLst>
          </p:nvPr>
        </p:nvGraphicFramePr>
        <p:xfrm>
          <a:off x="1023672" y="4319763"/>
          <a:ext cx="6892603" cy="118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r:id="rId7" imgW="2273300" imgH="393700" progId="Equation.3">
                  <p:embed/>
                </p:oleObj>
              </mc:Choice>
              <mc:Fallback>
                <p:oleObj r:id="rId7" imgW="22733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672" y="4319763"/>
                        <a:ext cx="6892603" cy="1182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27322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48</a:t>
            </a:fld>
            <a:endParaRPr lang="fr-FR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0" y="77101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dans le cas du poteau d’Euler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55650" y="115888"/>
            <a:ext cx="7772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fr-FR" sz="4000" kern="0" dirty="0" smtClean="0"/>
              <a:t>Méthode de Rayleigh Ritz</a:t>
            </a:r>
            <a:endParaRPr lang="fr-FR" sz="4000" kern="0" dirty="0"/>
          </a:p>
        </p:txBody>
      </p:sp>
      <p:pic>
        <p:nvPicPr>
          <p:cNvPr id="27650" name="Picture 2" descr="C:\Users\MAYA Michel\Downloads\19-12-Instabilité - nouveau cours\Volume 06\Lecon 04\Figures\jpg\L64fig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r="48014" b="9238"/>
          <a:stretch/>
        </p:blipFill>
        <p:spPr bwMode="auto">
          <a:xfrm>
            <a:off x="0" y="1436785"/>
            <a:ext cx="2806262" cy="542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475190" y="1405376"/>
            <a:ext cx="676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Optimisation</a:t>
            </a:r>
          </a:p>
          <a:p>
            <a:r>
              <a:rPr lang="fr-FR" sz="3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Ajout de fonctions</a:t>
            </a:r>
            <a:endParaRPr lang="fr-FR" sz="3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522486" y="3401128"/>
            <a:ext cx="676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Optimisation</a:t>
            </a:r>
          </a:p>
          <a:p>
            <a:r>
              <a:rPr lang="fr-FR" sz="3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 aux limites statiques</a:t>
            </a:r>
            <a:endParaRPr lang="fr-FR" sz="3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307413"/>
              </p:ext>
            </p:extLst>
          </p:nvPr>
        </p:nvGraphicFramePr>
        <p:xfrm>
          <a:off x="2963917" y="2458098"/>
          <a:ext cx="5691191" cy="72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r:id="rId6" imgW="1790700" imgH="228600" progId="Equation.3">
                  <p:embed/>
                </p:oleObj>
              </mc:Choice>
              <mc:Fallback>
                <p:oleObj r:id="rId6" imgW="17907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917" y="2458098"/>
                        <a:ext cx="5691191" cy="7265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691392"/>
              </p:ext>
            </p:extLst>
          </p:nvPr>
        </p:nvGraphicFramePr>
        <p:xfrm>
          <a:off x="3894097" y="4416791"/>
          <a:ext cx="4430110" cy="2227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r:id="rId8" imgW="1765300" imgH="889000" progId="Equation.3">
                  <p:embed/>
                </p:oleObj>
              </mc:Choice>
              <mc:Fallback>
                <p:oleObj r:id="rId8" imgW="1765300" imgH="889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097" y="4416791"/>
                        <a:ext cx="4430110" cy="22270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27322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5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Equilibre et stabilité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585989" y="5991085"/>
            <a:ext cx="7972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l’équilibre peut être relatif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92162" name="Picture 2" descr="C:\Users\MAYA Michel\Downloads\19-12-Instabilité - nouveau cours\Volume 06\Lecon 01\Figures\jpg\L61fig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0"/>
          <a:stretch/>
        </p:blipFill>
        <p:spPr bwMode="auto">
          <a:xfrm>
            <a:off x="502276" y="947828"/>
            <a:ext cx="8139448" cy="468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8187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6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Equilibre et stabilité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5125792" y="1497025"/>
            <a:ext cx="39424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Poutre sollicitée en compression</a:t>
            </a:r>
          </a:p>
          <a:p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L’instabilité n’existe qu’avec des contraintes de compression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93186" name="Picture 2" descr="C:\Users\MAYA Michel\Downloads\19-12-Instabilité - nouveau cours\Volume 06\Lecon 01\Figures\jpg\L61fig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"/>
          <a:stretch/>
        </p:blipFill>
        <p:spPr bwMode="auto">
          <a:xfrm>
            <a:off x="0" y="749745"/>
            <a:ext cx="5048518" cy="61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2327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7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Equilibre et stabilité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206066" y="6078850"/>
            <a:ext cx="860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Divergence d’équilibre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40918" y="657840"/>
            <a:ext cx="8062175" cy="5537095"/>
            <a:chOff x="540918" y="657840"/>
            <a:chExt cx="8062175" cy="5537095"/>
          </a:xfrm>
        </p:grpSpPr>
        <p:pic>
          <p:nvPicPr>
            <p:cNvPr id="6494210" name="Picture 2" descr="C:\Users\MAYA Michel\Downloads\19-12-Instabilité - nouveau cours\Volume 06\Lecon 01\Figures\jpg\L61fig04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17"/>
            <a:stretch/>
          </p:blipFill>
          <p:spPr bwMode="auto">
            <a:xfrm>
              <a:off x="540918" y="657840"/>
              <a:ext cx="8062175" cy="5537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9421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5574" y="2816985"/>
              <a:ext cx="418832" cy="418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9421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272" y="3459318"/>
              <a:ext cx="466255" cy="37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40831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8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Equilibre et stabilité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4288668" y="2618463"/>
            <a:ext cx="4816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Conséquence d’un mauvais dimensionnement</a:t>
            </a:r>
            <a:endParaRPr lang="fr-FR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95234" name="Picture 2" descr="C:\Users\MAYA Michel\Downloads\19-12-Instabilité - nouveau cours\Volume 06\Diapos Générales\0060_02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491"/>
            <a:ext cx="3866716" cy="610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0378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3084BE-693E-459D-90BB-A844859027B6}" type="slidenum">
              <a:rPr lang="fr-FR"/>
              <a:pPr/>
              <a:t>9</a:t>
            </a:fld>
            <a:endParaRPr lang="fr-FR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5888"/>
            <a:ext cx="7772400" cy="600075"/>
          </a:xfrm>
        </p:spPr>
        <p:txBody>
          <a:bodyPr/>
          <a:lstStyle/>
          <a:p>
            <a:r>
              <a:rPr lang="fr-FR" sz="4000" dirty="0" smtClean="0"/>
              <a:t>Equilibre et stabilité</a:t>
            </a:r>
            <a:endParaRPr lang="fr-FR" sz="4000" dirty="0"/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2" name="PPTShape_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86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6" name="Picture 2" descr="C:\Users\MAYA Michel\Downloads\19-12-Instabilité - nouveau cours\Volume 06\Lecon 03\Figures\jpg\L63fig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2"/>
          <a:stretch/>
        </p:blipFill>
        <p:spPr bwMode="auto">
          <a:xfrm>
            <a:off x="0" y="812043"/>
            <a:ext cx="4198513" cy="604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YA Michel\Downloads\19-12-Instabilité - nouveau cours\Volume 06\Lecon 03\Figures\jpg\L63fig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5"/>
          <a:stretch/>
        </p:blipFill>
        <p:spPr bwMode="auto">
          <a:xfrm>
            <a:off x="4974090" y="812043"/>
            <a:ext cx="4169910" cy="604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6402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_PLAYLIST_COUNT" val="0"/>
  <p:tag name="PRESENTATION_PRESENTER_SLIDE_LEVEL" val="0"/>
  <p:tag name="ARTICULATE_LOGO" val="LogoTransp-Cluny-petit.gif"/>
  <p:tag name="ARTICULATE_TEMPLATE_GUID" val="334c7e0b-aa52-4e6d-a5d8-184bacf9ad0f"/>
  <p:tag name="PUBLISH_TITLE" val="Plastique"/>
  <p:tag name="ARTICULATE_PUBLISH_PATH" val="C:\Documents and Settings\Katrine MAYA\Mes documents\My Articulate Projects"/>
  <p:tag name="ARTICULATE_PRESENTER" val="Michel MAYA"/>
  <p:tag name="ARTICULATE_PRESENTER_GUID" val="005B23E5D18C"/>
  <p:tag name="ARTICULATE_LMS" val="0"/>
  <p:tag name="ARTICULATE_USE_PROJECT_TEMPLATE" val="1"/>
  <p:tag name="LAUNCHINNEWWINDOW" val="0"/>
  <p:tag name="LASTPUBLISHED" val="C:\Documents and Settings\Katrine MAYA\Mes documents\My Articulate Projects\Plastique\player.html"/>
  <p:tag name="LMS_PUBLISH" val="No"/>
  <p:tag name="ARTICULATE_TEMPLATE" val="Présentation en  français"/>
  <p:tag name="PLAYERLOGOHEIGHT" val="34"/>
  <p:tag name="PLAYERLOGOWIDTH" val="114"/>
  <p:tag name="PRESENTER_PREVIEW_START" val="1"/>
  <p:tag name="PRESENTER_PREVIEW_END" val="58"/>
  <p:tag name="PRESENTER_PREVIEW_MODE" val="0"/>
  <p:tag name="ARTICULATE_PRESENTER_VERSION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RTICULATE_SLIDE_GUID" val="a8ceffc2-d798-42ed-9b5a-ac9d25230258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8ceffc2-d798-42ed-9b5a-ac9d2523a9ef"/>
  <p:tag name="ARTICULATE_TITLE_TAG" val="Introduction à la MMC"/>
  <p:tag name="AUDIO_IMPORT" val="E:\ecole\www\Articulate\MMC\commentaires\01 - introduction a la MMC - 01.WAV"/>
  <p:tag name="AUDIO_ID" val="256"/>
  <p:tag name="ELAPSEDTIME" val="11"/>
  <p:tag name="ARTICULATE_SLIDE_PAUSE" val="0"/>
  <p:tag name="ARTICULATE_NAV_LEVEL" val="1"/>
  <p:tag name="ARTICULATE_PLAYLIST_ID" val="-1"/>
  <p:tag name="ARTICULATE_LOCK_SLIDE" val="0"/>
  <p:tag name="ARTICULATE_SLIDE_NAV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RTICULATE_SLIDE_GUID" val="a8ceffc2-d798-42ed-9b5a-ac9d25230258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RTICULATE_SLIDE_GUID" val="a8ceffc2-d798-42ed-9b5a-ac9d25230258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RTICULATE_SLIDE_GUID" val="a8ceffc2-d798-42ed-9b5a-ac9d25230258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RTICULATE_SLIDE_GUID" val="a8ceffc2-d798-42ed-9b5a-ac9d25230258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RTICULATE_SLIDE_GUID" val="a8ceffc2-d798-42ed-9b5a-ac9d25230258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11."/>
  <p:tag name="ARTICULATE_TITLE_TAG" val="Utilité de la MMC"/>
  <p:tag name="AUDIO_IMPORT" val="E:\ecole\www\Articulate\MMC\commentaires\01 - introduction a la MMC - 02.WAV"/>
  <p:tag name="AUDIO_ID" val="258"/>
  <p:tag name="ELAPSEDTIME" val="48"/>
  <p:tag name="ARTICULATE_SLIDE_PAUSE" val="0"/>
  <p:tag name="ARTICULATE_NAV_LEVEL" val="2"/>
  <p:tag name="ARTICULATE_PLAYLIST_ID" val="-1"/>
  <p:tag name="ARTICULATE_LOCK_SLIDE" val="0"/>
  <p:tag name="ARTICULATE_SLIDE_NAV" val="5"/>
  <p:tag name="ARTICULATE_SLIDE_GUID" val="a8ceffc2-d798-42ed-9b5a-ac9d25230261"/>
</p:tagLst>
</file>

<file path=ppt/theme/theme1.xml><?xml version="1.0" encoding="utf-8"?>
<a:theme xmlns:a="http://schemas.openxmlformats.org/drawingml/2006/main" name="Textur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ex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22199</TotalTime>
  <Words>882</Words>
  <Application>Microsoft Office PowerPoint</Application>
  <PresentationFormat>Affichage à l'écran (4:3)</PresentationFormat>
  <Paragraphs>292</Paragraphs>
  <Slides>48</Slides>
  <Notes>48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48</vt:i4>
      </vt:variant>
    </vt:vector>
  </HeadingPairs>
  <TitlesOfParts>
    <vt:vector size="51" baseType="lpstr">
      <vt:lpstr>Texture</vt:lpstr>
      <vt:lpstr>Equation.3</vt:lpstr>
      <vt:lpstr>Unknown</vt:lpstr>
      <vt:lpstr>Mécanique non linéaire Eléments d’instabilité des structures </vt:lpstr>
      <vt:lpstr>Préambule</vt:lpstr>
      <vt:lpstr>Sommaire</vt:lpstr>
      <vt:lpstr>Equilibre et stabilité</vt:lpstr>
      <vt:lpstr>Equilibre et stabilité</vt:lpstr>
      <vt:lpstr>Equilibre et stabilité</vt:lpstr>
      <vt:lpstr>Equilibre et stabilité</vt:lpstr>
      <vt:lpstr>Equilibre et stabilité</vt:lpstr>
      <vt:lpstr>Equilibre et stabilité</vt:lpstr>
      <vt:lpstr>Equilibre et stabilité</vt:lpstr>
      <vt:lpstr>Equilibre et stabilité</vt:lpstr>
      <vt:lpstr>Equilibre et stabilité</vt:lpstr>
      <vt:lpstr>Equilibre et stabilité</vt:lpstr>
      <vt:lpstr>Equilibre et stabilité</vt:lpstr>
      <vt:lpstr>Sommaire</vt:lpstr>
      <vt:lpstr>Méthode analytique</vt:lpstr>
      <vt:lpstr>Méthode analytique</vt:lpstr>
      <vt:lpstr>Méthode analytique</vt:lpstr>
      <vt:lpstr>Méthode analytique</vt:lpstr>
      <vt:lpstr>Méthode analytique</vt:lpstr>
      <vt:lpstr>Méthode analytique</vt:lpstr>
      <vt:lpstr>Méthode analytique</vt:lpstr>
      <vt:lpstr>Sommaire</vt:lpstr>
      <vt:lpstr>Méthode énergétique</vt:lpstr>
      <vt:lpstr>Méthode énergétique</vt:lpstr>
      <vt:lpstr>Méthode énergétique</vt:lpstr>
      <vt:lpstr>Méthode énergétique</vt:lpstr>
      <vt:lpstr>Méthode énergétique</vt:lpstr>
      <vt:lpstr>Méthode énergétique</vt:lpstr>
      <vt:lpstr>Méthode énergétique</vt:lpstr>
      <vt:lpstr>Sommaire</vt:lpstr>
      <vt:lpstr>Méthode de Rayleigh</vt:lpstr>
      <vt:lpstr>Méthode de Rayleigh</vt:lpstr>
      <vt:lpstr>Méthode de Rayleigh</vt:lpstr>
      <vt:lpstr>Méthode de Rayleigh</vt:lpstr>
      <vt:lpstr>Méthode de Rayleigh</vt:lpstr>
      <vt:lpstr>Méthode de Rayleigh</vt:lpstr>
      <vt:lpstr>Présentation PowerPoint</vt:lpstr>
      <vt:lpstr>Méthode de Rayleigh</vt:lpstr>
      <vt:lpstr>Méthode de Rayleigh</vt:lpstr>
      <vt:lpstr>Méthode de Rayleigh</vt:lpstr>
      <vt:lpstr>Sommaire</vt:lpstr>
      <vt:lpstr>Méthode de Rayleigh Ritz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 Michel</dc:creator>
  <cp:lastModifiedBy>MAYA Michel</cp:lastModifiedBy>
  <cp:revision>449</cp:revision>
  <cp:lastPrinted>2019-12-10T14:06:33Z</cp:lastPrinted>
  <dcterms:created xsi:type="dcterms:W3CDTF">1601-01-01T00:00:00Z</dcterms:created>
  <dcterms:modified xsi:type="dcterms:W3CDTF">2019-12-10T14:08:30Z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descriptions de la MMC</vt:lpwstr>
  </property>
  <property fmtid="{D5CDD505-2E9C-101B-9397-08002B2CF9AE}" pid="4" name="ArticulateGUID">
    <vt:lpwstr>F31E96EE-A252-40E0-B236-152690D8AA06</vt:lpwstr>
  </property>
  <property fmtid="{D5CDD505-2E9C-101B-9397-08002B2CF9AE}" pid="5" name="ArticulateProjectFull">
    <vt:lpwstr>D:\ecole\www\Articulate\Cours de Plasticité\Plasticité.ppta</vt:lpwstr>
  </property>
</Properties>
</file>